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6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Lst>
  <p:sldSz cy="6858000" cx="12192000"/>
  <p:notesSz cx="6858000" cy="9144000"/>
  <p:embeddedFontLst>
    <p:embeddedFont>
      <p:font typeface="Proxima Nova"/>
      <p:regular r:id="rId80"/>
      <p:bold r:id="rId81"/>
      <p:italic r:id="rId82"/>
      <p:boldItalic r:id="rId83"/>
    </p:embeddedFont>
    <p:embeddedFont>
      <p:font typeface="Roboto"/>
      <p:regular r:id="rId84"/>
      <p:bold r:id="rId85"/>
      <p:italic r:id="rId86"/>
      <p:boldItalic r:id="rId87"/>
    </p:embeddedFont>
    <p:embeddedFont>
      <p:font typeface="Gill Sans"/>
      <p:regular r:id="rId88"/>
      <p:bold r:id="rId89"/>
    </p:embeddedFont>
    <p:embeddedFont>
      <p:font typeface="Open Sans"/>
      <p:regular r:id="rId90"/>
      <p:bold r:id="rId91"/>
      <p:italic r:id="rId92"/>
      <p:boldItalic r:id="rId93"/>
    </p:embeddedFont>
    <p:embeddedFont>
      <p:font typeface="Century Gothic"/>
      <p:regular r:id="rId94"/>
      <p:bold r:id="rId95"/>
      <p:italic r:id="rId96"/>
      <p:boldItalic r:id="rId97"/>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160" orient="horz"/>
        <p:guide pos="384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CenturyGothic-bold.fntdata"/><Relationship Id="rId94" Type="http://schemas.openxmlformats.org/officeDocument/2006/relationships/font" Target="fonts/CenturyGothic-regular.fntdata"/><Relationship Id="rId97" Type="http://schemas.openxmlformats.org/officeDocument/2006/relationships/font" Target="fonts/CenturyGothic-boldItalic.fntdata"/><Relationship Id="rId96" Type="http://schemas.openxmlformats.org/officeDocument/2006/relationships/font" Target="fonts/CenturyGothic-italic.fntdata"/><Relationship Id="rId11" Type="http://schemas.openxmlformats.org/officeDocument/2006/relationships/slide" Target="slides/slide6.xml"/><Relationship Id="rId10" Type="http://schemas.openxmlformats.org/officeDocument/2006/relationships/slide" Target="slides/slide5.xml"/><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OpenSans-bold.fntdata"/><Relationship Id="rId90" Type="http://schemas.openxmlformats.org/officeDocument/2006/relationships/font" Target="fonts/OpenSans-regular.fntdata"/><Relationship Id="rId93" Type="http://schemas.openxmlformats.org/officeDocument/2006/relationships/font" Target="fonts/OpenSans-boldItalic.fntdata"/><Relationship Id="rId92" Type="http://schemas.openxmlformats.org/officeDocument/2006/relationships/font" Target="fonts/OpenSans-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Roboto-regular.fntdata"/><Relationship Id="rId83" Type="http://schemas.openxmlformats.org/officeDocument/2006/relationships/font" Target="fonts/ProximaNova-boldItalic.fntdata"/><Relationship Id="rId86" Type="http://schemas.openxmlformats.org/officeDocument/2006/relationships/font" Target="fonts/Roboto-italic.fntdata"/><Relationship Id="rId85" Type="http://schemas.openxmlformats.org/officeDocument/2006/relationships/font" Target="fonts/Roboto-bold.fntdata"/><Relationship Id="rId88" Type="http://schemas.openxmlformats.org/officeDocument/2006/relationships/font" Target="fonts/GillSans-regular.fntdata"/><Relationship Id="rId87" Type="http://schemas.openxmlformats.org/officeDocument/2006/relationships/font" Target="fonts/Roboto-boldItalic.fntdata"/><Relationship Id="rId89" Type="http://schemas.openxmlformats.org/officeDocument/2006/relationships/font" Target="fonts/GillSans-bold.fntdata"/><Relationship Id="rId80" Type="http://schemas.openxmlformats.org/officeDocument/2006/relationships/font" Target="fonts/ProximaNova-regular.fntdata"/><Relationship Id="rId82" Type="http://schemas.openxmlformats.org/officeDocument/2006/relationships/font" Target="fonts/ProximaNova-italic.fntdata"/><Relationship Id="rId81" Type="http://schemas.openxmlformats.org/officeDocument/2006/relationships/font" Target="fonts/ProximaNova-bold.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75" Type="http://schemas.openxmlformats.org/officeDocument/2006/relationships/slide" Target="slides/slide70.xml"/><Relationship Id="rId74" Type="http://schemas.openxmlformats.org/officeDocument/2006/relationships/slide" Target="slides/slide69.xml"/><Relationship Id="rId77" Type="http://schemas.openxmlformats.org/officeDocument/2006/relationships/slide" Target="slides/slide72.xml"/><Relationship Id="rId76" Type="http://schemas.openxmlformats.org/officeDocument/2006/relationships/slide" Target="slides/slide71.xml"/><Relationship Id="rId79" Type="http://schemas.openxmlformats.org/officeDocument/2006/relationships/slide" Target="slides/slide74.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62" Type="http://schemas.openxmlformats.org/officeDocument/2006/relationships/slide" Target="slides/slide57.xml"/><Relationship Id="rId61" Type="http://schemas.openxmlformats.org/officeDocument/2006/relationships/slide" Target="slides/slide56.xml"/><Relationship Id="rId64" Type="http://schemas.openxmlformats.org/officeDocument/2006/relationships/slide" Target="slides/slide59.xml"/><Relationship Id="rId63" Type="http://schemas.openxmlformats.org/officeDocument/2006/relationships/slide" Target="slides/slide58.xml"/><Relationship Id="rId66" Type="http://schemas.openxmlformats.org/officeDocument/2006/relationships/slide" Target="slides/slide61.xml"/><Relationship Id="rId65" Type="http://schemas.openxmlformats.org/officeDocument/2006/relationships/slide" Target="slides/slide60.xml"/><Relationship Id="rId68" Type="http://schemas.openxmlformats.org/officeDocument/2006/relationships/slide" Target="slides/slide63.xml"/><Relationship Id="rId67" Type="http://schemas.openxmlformats.org/officeDocument/2006/relationships/slide" Target="slides/slide62.xml"/><Relationship Id="rId60" Type="http://schemas.openxmlformats.org/officeDocument/2006/relationships/slide" Target="slides/slide55.xml"/><Relationship Id="rId69" Type="http://schemas.openxmlformats.org/officeDocument/2006/relationships/slide" Target="slides/slide6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55" Type="http://schemas.openxmlformats.org/officeDocument/2006/relationships/slide" Target="slides/slide50.xml"/><Relationship Id="rId54" Type="http://schemas.openxmlformats.org/officeDocument/2006/relationships/slide" Target="slides/slide49.xml"/><Relationship Id="rId57" Type="http://schemas.openxmlformats.org/officeDocument/2006/relationships/slide" Target="slides/slide52.xml"/><Relationship Id="rId56" Type="http://schemas.openxmlformats.org/officeDocument/2006/relationships/slide" Target="slides/slide51.xml"/><Relationship Id="rId59" Type="http://schemas.openxmlformats.org/officeDocument/2006/relationships/slide" Target="slides/slide54.xml"/><Relationship Id="rId58"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2" name="Google Shape;122;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4" name="Shape 224"/>
        <p:cNvGrpSpPr/>
        <p:nvPr/>
      </p:nvGrpSpPr>
      <p:grpSpPr>
        <a:xfrm>
          <a:off x="0" y="0"/>
          <a:ext cx="0" cy="0"/>
          <a:chOff x="0" y="0"/>
          <a:chExt cx="0" cy="0"/>
        </a:xfrm>
      </p:grpSpPr>
      <p:sp>
        <p:nvSpPr>
          <p:cNvPr id="225" name="Google Shape;225;g4eb6295cb9_0_6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26" name="Google Shape;226;g4eb6295cb9_0_6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4eb6295cb9_0_7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34" name="Google Shape;234;g4eb6295cb9_0_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0" name="Shape 240"/>
        <p:cNvGrpSpPr/>
        <p:nvPr/>
      </p:nvGrpSpPr>
      <p:grpSpPr>
        <a:xfrm>
          <a:off x="0" y="0"/>
          <a:ext cx="0" cy="0"/>
          <a:chOff x="0" y="0"/>
          <a:chExt cx="0" cy="0"/>
        </a:xfrm>
      </p:grpSpPr>
      <p:sp>
        <p:nvSpPr>
          <p:cNvPr id="241" name="Google Shape;241;g4eb6295cb9_0_7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42" name="Google Shape;242;g4eb6295cb9_0_7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8" name="Shape 248"/>
        <p:cNvGrpSpPr/>
        <p:nvPr/>
      </p:nvGrpSpPr>
      <p:grpSpPr>
        <a:xfrm>
          <a:off x="0" y="0"/>
          <a:ext cx="0" cy="0"/>
          <a:chOff x="0" y="0"/>
          <a:chExt cx="0" cy="0"/>
        </a:xfrm>
      </p:grpSpPr>
      <p:sp>
        <p:nvSpPr>
          <p:cNvPr id="249" name="Google Shape;249;gac434af8ca_2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0" name="Google Shape;250;gac434af8ca_2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4d9a2e2cc7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4d9a2e2cc7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59" name="Google Shape;259;g4d9a2e2cc7_1_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6" name="Shape 266"/>
        <p:cNvGrpSpPr/>
        <p:nvPr/>
      </p:nvGrpSpPr>
      <p:grpSpPr>
        <a:xfrm>
          <a:off x="0" y="0"/>
          <a:ext cx="0" cy="0"/>
          <a:chOff x="0" y="0"/>
          <a:chExt cx="0" cy="0"/>
        </a:xfrm>
      </p:grpSpPr>
      <p:sp>
        <p:nvSpPr>
          <p:cNvPr id="267" name="Google Shape;267;gac434af8ca_2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ac434af8ca_2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69" name="Google Shape;269;gac434af8ca_2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ac434af8ca_2_2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80" name="Google Shape;280;gac434af8ca_2_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8" name="Shape 288"/>
        <p:cNvGrpSpPr/>
        <p:nvPr/>
      </p:nvGrpSpPr>
      <p:grpSpPr>
        <a:xfrm>
          <a:off x="0" y="0"/>
          <a:ext cx="0" cy="0"/>
          <a:chOff x="0" y="0"/>
          <a:chExt cx="0" cy="0"/>
        </a:xfrm>
      </p:grpSpPr>
      <p:sp>
        <p:nvSpPr>
          <p:cNvPr id="289" name="Google Shape;289;g4eb6295cb9_0_2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4eb6295cb9_0_22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91" name="Google Shape;291;g4eb6295cb9_0_226: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4d62c4333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4d62c4333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00" name="Google Shape;300;g4d62c4333f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8" name="Shape 308"/>
        <p:cNvGrpSpPr/>
        <p:nvPr/>
      </p:nvGrpSpPr>
      <p:grpSpPr>
        <a:xfrm>
          <a:off x="0" y="0"/>
          <a:ext cx="0" cy="0"/>
          <a:chOff x="0" y="0"/>
          <a:chExt cx="0" cy="0"/>
        </a:xfrm>
      </p:grpSpPr>
      <p:sp>
        <p:nvSpPr>
          <p:cNvPr id="309" name="Google Shape;309;g4d8299e8d8_3_4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10" name="Google Shape;310;g4d8299e8d8_3_4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1" name="Google Shape;311;g4d8299e8d8_3_4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4eb6295cb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4eb6295cb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29" name="Google Shape;129;g4eb6295cb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7" name="Shape 317"/>
        <p:cNvGrpSpPr/>
        <p:nvPr/>
      </p:nvGrpSpPr>
      <p:grpSpPr>
        <a:xfrm>
          <a:off x="0" y="0"/>
          <a:ext cx="0" cy="0"/>
          <a:chOff x="0" y="0"/>
          <a:chExt cx="0" cy="0"/>
        </a:xfrm>
      </p:grpSpPr>
      <p:sp>
        <p:nvSpPr>
          <p:cNvPr id="318" name="Google Shape;318;g4d8981dc75_2_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19" name="Google Shape;319;g4d8981dc75_2_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2" name="Shape 332"/>
        <p:cNvGrpSpPr/>
        <p:nvPr/>
      </p:nvGrpSpPr>
      <p:grpSpPr>
        <a:xfrm>
          <a:off x="0" y="0"/>
          <a:ext cx="0" cy="0"/>
          <a:chOff x="0" y="0"/>
          <a:chExt cx="0" cy="0"/>
        </a:xfrm>
      </p:grpSpPr>
      <p:sp>
        <p:nvSpPr>
          <p:cNvPr id="333" name="Google Shape;333;g4d8981dc75_2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34" name="Google Shape;334;g4d8981dc75_2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4eb6295cb9_0_10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51" name="Google Shape;351;g4eb6295cb9_0_10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4eb6295cb9_0_10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2" name="Google Shape;362;g4eb6295cb9_0_10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1" name="Shape 371"/>
        <p:cNvGrpSpPr/>
        <p:nvPr/>
      </p:nvGrpSpPr>
      <p:grpSpPr>
        <a:xfrm>
          <a:off x="0" y="0"/>
          <a:ext cx="0" cy="0"/>
          <a:chOff x="0" y="0"/>
          <a:chExt cx="0" cy="0"/>
        </a:xfrm>
      </p:grpSpPr>
      <p:sp>
        <p:nvSpPr>
          <p:cNvPr id="372" name="Google Shape;372;g4ecb8eca0a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3" name="Google Shape;373;g4ecb8eca0a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9" name="Shape 379"/>
        <p:cNvGrpSpPr/>
        <p:nvPr/>
      </p:nvGrpSpPr>
      <p:grpSpPr>
        <a:xfrm>
          <a:off x="0" y="0"/>
          <a:ext cx="0" cy="0"/>
          <a:chOff x="0" y="0"/>
          <a:chExt cx="0" cy="0"/>
        </a:xfrm>
      </p:grpSpPr>
      <p:sp>
        <p:nvSpPr>
          <p:cNvPr id="380" name="Google Shape;380;g4d8981dc75_2_1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1" name="Google Shape;381;g4d8981dc75_2_18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2" name="Google Shape;382;g4d8981dc75_2_18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7" name="Shape 387"/>
        <p:cNvGrpSpPr/>
        <p:nvPr/>
      </p:nvGrpSpPr>
      <p:grpSpPr>
        <a:xfrm>
          <a:off x="0" y="0"/>
          <a:ext cx="0" cy="0"/>
          <a:chOff x="0" y="0"/>
          <a:chExt cx="0" cy="0"/>
        </a:xfrm>
      </p:grpSpPr>
      <p:sp>
        <p:nvSpPr>
          <p:cNvPr id="388" name="Google Shape;388;g7c2835617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389" name="Google Shape;389;g7c28356170_0_4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0" name="Google Shape;390;g7c28356170_0_4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g4d8981dc75_2_19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g4d8981dc75_2_19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65281bbec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7" name="Google Shape;407;g65281bbe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5" name="Shape 415"/>
        <p:cNvGrpSpPr/>
        <p:nvPr/>
      </p:nvGrpSpPr>
      <p:grpSpPr>
        <a:xfrm>
          <a:off x="0" y="0"/>
          <a:ext cx="0" cy="0"/>
          <a:chOff x="0" y="0"/>
          <a:chExt cx="0" cy="0"/>
        </a:xfrm>
      </p:grpSpPr>
      <p:sp>
        <p:nvSpPr>
          <p:cNvPr id="416" name="Google Shape;416;g4d8981dc75_2_20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7" name="Google Shape;417;g4d8981dc75_2_2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 name="Shape 135"/>
        <p:cNvGrpSpPr/>
        <p:nvPr/>
      </p:nvGrpSpPr>
      <p:grpSpPr>
        <a:xfrm>
          <a:off x="0" y="0"/>
          <a:ext cx="0" cy="0"/>
          <a:chOff x="0" y="0"/>
          <a:chExt cx="0" cy="0"/>
        </a:xfrm>
      </p:grpSpPr>
      <p:sp>
        <p:nvSpPr>
          <p:cNvPr id="136" name="Google Shape;136;g4e88150db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4e88150db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38" name="Google Shape;138;g4e88150dbe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4d8981dc75_2_21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7" name="Google Shape;427;g4d8981dc75_2_2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4d8981dc75_2_2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7" name="Google Shape;437;g4d8981dc75_2_2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5" name="Shape 445"/>
        <p:cNvGrpSpPr/>
        <p:nvPr/>
      </p:nvGrpSpPr>
      <p:grpSpPr>
        <a:xfrm>
          <a:off x="0" y="0"/>
          <a:ext cx="0" cy="0"/>
          <a:chOff x="0" y="0"/>
          <a:chExt cx="0" cy="0"/>
        </a:xfrm>
      </p:grpSpPr>
      <p:sp>
        <p:nvSpPr>
          <p:cNvPr id="446" name="Google Shape;446;g7412d945d8_0_5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47" name="Google Shape;447;g7412d945d8_0_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5" name="Shape 455"/>
        <p:cNvGrpSpPr/>
        <p:nvPr/>
      </p:nvGrpSpPr>
      <p:grpSpPr>
        <a:xfrm>
          <a:off x="0" y="0"/>
          <a:ext cx="0" cy="0"/>
          <a:chOff x="0" y="0"/>
          <a:chExt cx="0" cy="0"/>
        </a:xfrm>
      </p:grpSpPr>
      <p:sp>
        <p:nvSpPr>
          <p:cNvPr id="456" name="Google Shape;456;g7412d945d8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57" name="Google Shape;457;g7412d945d8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7c28356170_0_18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7" name="Google Shape;467;g7c28356170_0_1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7c28356170_0_19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7" name="Google Shape;477;g7c28356170_0_19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5" name="Shape 485"/>
        <p:cNvGrpSpPr/>
        <p:nvPr/>
      </p:nvGrpSpPr>
      <p:grpSpPr>
        <a:xfrm>
          <a:off x="0" y="0"/>
          <a:ext cx="0" cy="0"/>
          <a:chOff x="0" y="0"/>
          <a:chExt cx="0" cy="0"/>
        </a:xfrm>
      </p:grpSpPr>
      <p:sp>
        <p:nvSpPr>
          <p:cNvPr id="486" name="Google Shape;486;g6dec7c9330_0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7" name="Google Shape;487;g6dec7c9330_0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5" name="Shape 495"/>
        <p:cNvGrpSpPr/>
        <p:nvPr/>
      </p:nvGrpSpPr>
      <p:grpSpPr>
        <a:xfrm>
          <a:off x="0" y="0"/>
          <a:ext cx="0" cy="0"/>
          <a:chOff x="0" y="0"/>
          <a:chExt cx="0" cy="0"/>
        </a:xfrm>
      </p:grpSpPr>
      <p:sp>
        <p:nvSpPr>
          <p:cNvPr id="496" name="Google Shape;496;g83605f9e87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7" name="Google Shape;497;g83605f9e87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5" name="Shape 505"/>
        <p:cNvGrpSpPr/>
        <p:nvPr/>
      </p:nvGrpSpPr>
      <p:grpSpPr>
        <a:xfrm>
          <a:off x="0" y="0"/>
          <a:ext cx="0" cy="0"/>
          <a:chOff x="0" y="0"/>
          <a:chExt cx="0" cy="0"/>
        </a:xfrm>
      </p:grpSpPr>
      <p:sp>
        <p:nvSpPr>
          <p:cNvPr id="506" name="Google Shape;506;g83605f9e87_0_1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7" name="Google Shape;507;g83605f9e87_0_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8e1c2c8b6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17" name="Google Shape;517;g8e1c2c8b6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528ee36eff_0_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528ee36eff_0_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46" name="Google Shape;146;g528ee36eff_0_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5" name="Shape 525"/>
        <p:cNvGrpSpPr/>
        <p:nvPr/>
      </p:nvGrpSpPr>
      <p:grpSpPr>
        <a:xfrm>
          <a:off x="0" y="0"/>
          <a:ext cx="0" cy="0"/>
          <a:chOff x="0" y="0"/>
          <a:chExt cx="0" cy="0"/>
        </a:xfrm>
      </p:grpSpPr>
      <p:sp>
        <p:nvSpPr>
          <p:cNvPr id="526" name="Google Shape;526;g872183d62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7" name="Google Shape;527;g872183d62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8e1c2c8b67_0_16: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7" name="Google Shape;537;g8e1c2c8b67_0_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e1c2c8b67_0_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7" name="Google Shape;547;g8e1c2c8b67_0_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8faecefa0c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59" name="Google Shape;559;g8faecefa0c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97d2e6013d_1_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9" name="Google Shape;569;g97d2e6013d_1_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7" name="Shape 577"/>
        <p:cNvGrpSpPr/>
        <p:nvPr/>
      </p:nvGrpSpPr>
      <p:grpSpPr>
        <a:xfrm>
          <a:off x="0" y="0"/>
          <a:ext cx="0" cy="0"/>
          <a:chOff x="0" y="0"/>
          <a:chExt cx="0" cy="0"/>
        </a:xfrm>
      </p:grpSpPr>
      <p:sp>
        <p:nvSpPr>
          <p:cNvPr id="578" name="Google Shape;578;g97d2e6013d_1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9" name="Google Shape;579;g97d2e6013d_1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9aadad8fe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9" name="Google Shape;589;g9aadad8fe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7" name="Shape 597"/>
        <p:cNvGrpSpPr/>
        <p:nvPr/>
      </p:nvGrpSpPr>
      <p:grpSpPr>
        <a:xfrm>
          <a:off x="0" y="0"/>
          <a:ext cx="0" cy="0"/>
          <a:chOff x="0" y="0"/>
          <a:chExt cx="0" cy="0"/>
        </a:xfrm>
      </p:grpSpPr>
      <p:sp>
        <p:nvSpPr>
          <p:cNvPr id="598" name="Google Shape;598;gbe6a119e0e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99" name="Google Shape;599;gbe6a119e0e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7" name="Shape 607"/>
        <p:cNvGrpSpPr/>
        <p:nvPr/>
      </p:nvGrpSpPr>
      <p:grpSpPr>
        <a:xfrm>
          <a:off x="0" y="0"/>
          <a:ext cx="0" cy="0"/>
          <a:chOff x="0" y="0"/>
          <a:chExt cx="0" cy="0"/>
        </a:xfrm>
      </p:grpSpPr>
      <p:sp>
        <p:nvSpPr>
          <p:cNvPr id="608" name="Google Shape;608;gbe6a119e0e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9" name="Google Shape;609;gbe6a119e0e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be6a119e0e_0_2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19" name="Google Shape;619;gbe6a119e0e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4ecb8eca0a_3_1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4ecb8eca0a_3_14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4" name="Google Shape;154;g4ecb8eca0a_3_14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7" name="Shape 627"/>
        <p:cNvGrpSpPr/>
        <p:nvPr/>
      </p:nvGrpSpPr>
      <p:grpSpPr>
        <a:xfrm>
          <a:off x="0" y="0"/>
          <a:ext cx="0" cy="0"/>
          <a:chOff x="0" y="0"/>
          <a:chExt cx="0" cy="0"/>
        </a:xfrm>
      </p:grpSpPr>
      <p:sp>
        <p:nvSpPr>
          <p:cNvPr id="628" name="Google Shape;628;gbe6a119e0e_0_3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9" name="Google Shape;629;gbe6a119e0e_0_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c85cd52522_0_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39" name="Google Shape;639;gc85cd52522_0_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7" name="Shape 647"/>
        <p:cNvGrpSpPr/>
        <p:nvPr/>
      </p:nvGrpSpPr>
      <p:grpSpPr>
        <a:xfrm>
          <a:off x="0" y="0"/>
          <a:ext cx="0" cy="0"/>
          <a:chOff x="0" y="0"/>
          <a:chExt cx="0" cy="0"/>
        </a:xfrm>
      </p:grpSpPr>
      <p:sp>
        <p:nvSpPr>
          <p:cNvPr id="648" name="Google Shape;648;gc17bb87911_1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49" name="Google Shape;649;gc17bb87911_1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7" name="Shape 657"/>
        <p:cNvGrpSpPr/>
        <p:nvPr/>
      </p:nvGrpSpPr>
      <p:grpSpPr>
        <a:xfrm>
          <a:off x="0" y="0"/>
          <a:ext cx="0" cy="0"/>
          <a:chOff x="0" y="0"/>
          <a:chExt cx="0" cy="0"/>
        </a:xfrm>
      </p:grpSpPr>
      <p:sp>
        <p:nvSpPr>
          <p:cNvPr id="658" name="Google Shape;658;gc5e58d6307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59" name="Google Shape;659;gc5e58d6307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7" name="Shape 667"/>
        <p:cNvGrpSpPr/>
        <p:nvPr/>
      </p:nvGrpSpPr>
      <p:grpSpPr>
        <a:xfrm>
          <a:off x="0" y="0"/>
          <a:ext cx="0" cy="0"/>
          <a:chOff x="0" y="0"/>
          <a:chExt cx="0" cy="0"/>
        </a:xfrm>
      </p:grpSpPr>
      <p:sp>
        <p:nvSpPr>
          <p:cNvPr id="668" name="Google Shape;668;ge66c2a20c5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69" name="Google Shape;669;ge66c2a20c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7" name="Shape 677"/>
        <p:cNvGrpSpPr/>
        <p:nvPr/>
      </p:nvGrpSpPr>
      <p:grpSpPr>
        <a:xfrm>
          <a:off x="0" y="0"/>
          <a:ext cx="0" cy="0"/>
          <a:chOff x="0" y="0"/>
          <a:chExt cx="0" cy="0"/>
        </a:xfrm>
      </p:grpSpPr>
      <p:sp>
        <p:nvSpPr>
          <p:cNvPr id="678" name="Google Shape;678;ge12b788e72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79" name="Google Shape;679;ge12b788e72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7" name="Shape 687"/>
        <p:cNvGrpSpPr/>
        <p:nvPr/>
      </p:nvGrpSpPr>
      <p:grpSpPr>
        <a:xfrm>
          <a:off x="0" y="0"/>
          <a:ext cx="0" cy="0"/>
          <a:chOff x="0" y="0"/>
          <a:chExt cx="0" cy="0"/>
        </a:xfrm>
      </p:grpSpPr>
      <p:sp>
        <p:nvSpPr>
          <p:cNvPr id="688" name="Google Shape;688;gdb92dc0f7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89" name="Google Shape;689;gdb92dc0f7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dc809e84ff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99" name="Google Shape;699;gdc809e84f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7" name="Shape 707"/>
        <p:cNvGrpSpPr/>
        <p:nvPr/>
      </p:nvGrpSpPr>
      <p:grpSpPr>
        <a:xfrm>
          <a:off x="0" y="0"/>
          <a:ext cx="0" cy="0"/>
          <a:chOff x="0" y="0"/>
          <a:chExt cx="0" cy="0"/>
        </a:xfrm>
      </p:grpSpPr>
      <p:sp>
        <p:nvSpPr>
          <p:cNvPr id="708" name="Google Shape;708;ge6557f5afb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09" name="Google Shape;709;ge6557f5af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7" name="Shape 717"/>
        <p:cNvGrpSpPr/>
        <p:nvPr/>
      </p:nvGrpSpPr>
      <p:grpSpPr>
        <a:xfrm>
          <a:off x="0" y="0"/>
          <a:ext cx="0" cy="0"/>
          <a:chOff x="0" y="0"/>
          <a:chExt cx="0" cy="0"/>
        </a:xfrm>
      </p:grpSpPr>
      <p:sp>
        <p:nvSpPr>
          <p:cNvPr id="718" name="Google Shape;718;gea69832604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19" name="Google Shape;719;gea69832604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1" name="Shape 161"/>
        <p:cNvGrpSpPr/>
        <p:nvPr/>
      </p:nvGrpSpPr>
      <p:grpSpPr>
        <a:xfrm>
          <a:off x="0" y="0"/>
          <a:ext cx="0" cy="0"/>
          <a:chOff x="0" y="0"/>
          <a:chExt cx="0" cy="0"/>
        </a:xfrm>
      </p:grpSpPr>
      <p:sp>
        <p:nvSpPr>
          <p:cNvPr id="162" name="Google Shape;162;g4eb6295cb9_0_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4eb6295cb9_0_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64" name="Google Shape;164;g4eb6295cb9_0_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7" name="Shape 727"/>
        <p:cNvGrpSpPr/>
        <p:nvPr/>
      </p:nvGrpSpPr>
      <p:grpSpPr>
        <a:xfrm>
          <a:off x="0" y="0"/>
          <a:ext cx="0" cy="0"/>
          <a:chOff x="0" y="0"/>
          <a:chExt cx="0" cy="0"/>
        </a:xfrm>
      </p:grpSpPr>
      <p:sp>
        <p:nvSpPr>
          <p:cNvPr id="728" name="Google Shape;728;g10090fc8e00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29" name="Google Shape;729;g10090fc8e0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7" name="Shape 737"/>
        <p:cNvGrpSpPr/>
        <p:nvPr/>
      </p:nvGrpSpPr>
      <p:grpSpPr>
        <a:xfrm>
          <a:off x="0" y="0"/>
          <a:ext cx="0" cy="0"/>
          <a:chOff x="0" y="0"/>
          <a:chExt cx="0" cy="0"/>
        </a:xfrm>
      </p:grpSpPr>
      <p:sp>
        <p:nvSpPr>
          <p:cNvPr id="738" name="Google Shape;738;g4d9a2e2cc7_2_1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39" name="Google Shape;739;g4d9a2e2cc7_2_152: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0" name="Google Shape;740;g4d9a2e2cc7_2_152: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6" name="Shape 746"/>
        <p:cNvGrpSpPr/>
        <p:nvPr/>
      </p:nvGrpSpPr>
      <p:grpSpPr>
        <a:xfrm>
          <a:off x="0" y="0"/>
          <a:ext cx="0" cy="0"/>
          <a:chOff x="0" y="0"/>
          <a:chExt cx="0" cy="0"/>
        </a:xfrm>
      </p:grpSpPr>
      <p:sp>
        <p:nvSpPr>
          <p:cNvPr id="747" name="Google Shape;747;g4f51668f31_0_7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48" name="Google Shape;748;g4f51668f31_0_7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49" name="Google Shape;749;g4f51668f31_0_7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4" name="Shape 754"/>
        <p:cNvGrpSpPr/>
        <p:nvPr/>
      </p:nvGrpSpPr>
      <p:grpSpPr>
        <a:xfrm>
          <a:off x="0" y="0"/>
          <a:ext cx="0" cy="0"/>
          <a:chOff x="0" y="0"/>
          <a:chExt cx="0" cy="0"/>
        </a:xfrm>
      </p:grpSpPr>
      <p:sp>
        <p:nvSpPr>
          <p:cNvPr id="755" name="Google Shape;755;g4d8981dc75_2_2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56" name="Google Shape;756;g4d8981dc75_2_2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57" name="Google Shape;757;g4d8981dc75_2_2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3" name="Shape 763"/>
        <p:cNvGrpSpPr/>
        <p:nvPr/>
      </p:nvGrpSpPr>
      <p:grpSpPr>
        <a:xfrm>
          <a:off x="0" y="0"/>
          <a:ext cx="0" cy="0"/>
          <a:chOff x="0" y="0"/>
          <a:chExt cx="0" cy="0"/>
        </a:xfrm>
      </p:grpSpPr>
      <p:sp>
        <p:nvSpPr>
          <p:cNvPr id="764" name="Google Shape;764;g4cf3c2de29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65" name="Google Shape;765;g4cf3c2de29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66" name="Google Shape;766;g4cf3c2de29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4d8981dc75_2_1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77" name="Google Shape;777;g4d8981dc75_2_18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78" name="Google Shape;778;g4d8981dc75_2_18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4eb6295cb9_0_7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786" name="Google Shape;786;g4eb6295cb9_0_767: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787" name="Google Shape;787;g4eb6295cb9_0_767: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0" name="Shape 810"/>
        <p:cNvGrpSpPr/>
        <p:nvPr/>
      </p:nvGrpSpPr>
      <p:grpSpPr>
        <a:xfrm>
          <a:off x="0" y="0"/>
          <a:ext cx="0" cy="0"/>
          <a:chOff x="0" y="0"/>
          <a:chExt cx="0" cy="0"/>
        </a:xfrm>
      </p:grpSpPr>
      <p:sp>
        <p:nvSpPr>
          <p:cNvPr id="811" name="Google Shape;811;g4eb6295cb9_0_10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12" name="Google Shape;812;g4eb6295cb9_0_103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13" name="Google Shape;813;g4eb6295cb9_0_1033: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4" name="Shape 854"/>
        <p:cNvGrpSpPr/>
        <p:nvPr/>
      </p:nvGrpSpPr>
      <p:grpSpPr>
        <a:xfrm>
          <a:off x="0" y="0"/>
          <a:ext cx="0" cy="0"/>
          <a:chOff x="0" y="0"/>
          <a:chExt cx="0" cy="0"/>
        </a:xfrm>
      </p:grpSpPr>
      <p:sp>
        <p:nvSpPr>
          <p:cNvPr id="855" name="Google Shape;855;g4eb6295cb9_0_10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6" name="Google Shape;856;g4eb6295cb9_0_106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57" name="Google Shape;857;g4eb6295cb9_0_106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6" name="Shape 886"/>
        <p:cNvGrpSpPr/>
        <p:nvPr/>
      </p:nvGrpSpPr>
      <p:grpSpPr>
        <a:xfrm>
          <a:off x="0" y="0"/>
          <a:ext cx="0" cy="0"/>
          <a:chOff x="0" y="0"/>
          <a:chExt cx="0" cy="0"/>
        </a:xfrm>
      </p:grpSpPr>
      <p:sp>
        <p:nvSpPr>
          <p:cNvPr id="887" name="Google Shape;887;g7412d945d8_0_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8" name="Google Shape;888;g7412d945d8_0_6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889" name="Google Shape;889;g7412d945d8_0_6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 name="Shape 171"/>
        <p:cNvGrpSpPr/>
        <p:nvPr/>
      </p:nvGrpSpPr>
      <p:grpSpPr>
        <a:xfrm>
          <a:off x="0" y="0"/>
          <a:ext cx="0" cy="0"/>
          <a:chOff x="0" y="0"/>
          <a:chExt cx="0" cy="0"/>
        </a:xfrm>
      </p:grpSpPr>
      <p:sp>
        <p:nvSpPr>
          <p:cNvPr id="172" name="Google Shape;172;g4eb6295cb9_0_13: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73" name="Google Shape;173;g4eb6295cb9_0_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1" name="Shape 921"/>
        <p:cNvGrpSpPr/>
        <p:nvPr/>
      </p:nvGrpSpPr>
      <p:grpSpPr>
        <a:xfrm>
          <a:off x="0" y="0"/>
          <a:ext cx="0" cy="0"/>
          <a:chOff x="0" y="0"/>
          <a:chExt cx="0" cy="0"/>
        </a:xfrm>
      </p:grpSpPr>
      <p:sp>
        <p:nvSpPr>
          <p:cNvPr id="922" name="Google Shape;922;g4d62c4333f_0_4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3" name="Google Shape;923;g4d62c4333f_0_42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24" name="Google Shape;924;g4d62c4333f_0_428: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4" name="Shape 934"/>
        <p:cNvGrpSpPr/>
        <p:nvPr/>
      </p:nvGrpSpPr>
      <p:grpSpPr>
        <a:xfrm>
          <a:off x="0" y="0"/>
          <a:ext cx="0" cy="0"/>
          <a:chOff x="0" y="0"/>
          <a:chExt cx="0" cy="0"/>
        </a:xfrm>
      </p:grpSpPr>
      <p:sp>
        <p:nvSpPr>
          <p:cNvPr id="935" name="Google Shape;935;g7412d945d8_0_1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6" name="Google Shape;936;g7412d945d8_0_125: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37" name="Google Shape;937;g7412d945d8_0_125: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5a6ed6594a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5a6ed6594a_0_0: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49" name="Google Shape;949;g5a6ed6594a_0_0: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10090fc8e0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7" name="Google Shape;957;g10090fc8e00_0_14: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58" name="Google Shape;958;g10090fc8e00_0_14: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1" name="Shape 961"/>
        <p:cNvGrpSpPr/>
        <p:nvPr/>
      </p:nvGrpSpPr>
      <p:grpSpPr>
        <a:xfrm>
          <a:off x="0" y="0"/>
          <a:ext cx="0" cy="0"/>
          <a:chOff x="0" y="0"/>
          <a:chExt cx="0" cy="0"/>
        </a:xfrm>
      </p:grpSpPr>
      <p:sp>
        <p:nvSpPr>
          <p:cNvPr id="962" name="Google Shape;962;p5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963" name="Google Shape;963;p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9" name="Shape 179"/>
        <p:cNvGrpSpPr/>
        <p:nvPr/>
      </p:nvGrpSpPr>
      <p:grpSpPr>
        <a:xfrm>
          <a:off x="0" y="0"/>
          <a:ext cx="0" cy="0"/>
          <a:chOff x="0" y="0"/>
          <a:chExt cx="0" cy="0"/>
        </a:xfrm>
      </p:grpSpPr>
      <p:sp>
        <p:nvSpPr>
          <p:cNvPr id="180" name="Google Shape;180;g4eb6295cb9_0_19: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81" name="Google Shape;181;g4eb6295cb9_0_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5" name="Shape 215"/>
        <p:cNvGrpSpPr/>
        <p:nvPr/>
      </p:nvGrpSpPr>
      <p:grpSpPr>
        <a:xfrm>
          <a:off x="0" y="0"/>
          <a:ext cx="0" cy="0"/>
          <a:chOff x="0" y="0"/>
          <a:chExt cx="0" cy="0"/>
        </a:xfrm>
      </p:grpSpPr>
      <p:sp>
        <p:nvSpPr>
          <p:cNvPr id="216" name="Google Shape;216;g4eb6295cb9_0_58: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217" name="Google Shape;217;g4eb6295cb9_0_5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jp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type="title">
  <p:cSld name="TITLE">
    <p:bg>
      <p:bgPr>
        <a:blipFill>
          <a:blip r:embed="rId2">
            <a:alphaModFix/>
          </a:blip>
          <a:stretch>
            <a:fillRect/>
          </a:stretch>
        </a:blip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838200" y="969963"/>
            <a:ext cx="5867400" cy="23877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0"/>
              </a:spcBef>
              <a:spcAft>
                <a:spcPts val="0"/>
              </a:spcAft>
              <a:buClr>
                <a:schemeClr val="lt1"/>
              </a:buClr>
              <a:buSzPts val="4400"/>
              <a:buFont typeface="Open Sans"/>
              <a:buNone/>
              <a:defRPr sz="4400">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6" name="Google Shape;16;p2"/>
          <p:cNvSpPr txBox="1"/>
          <p:nvPr>
            <p:ph idx="1" type="subTitle"/>
          </p:nvPr>
        </p:nvSpPr>
        <p:spPr>
          <a:xfrm>
            <a:off x="838200" y="3449638"/>
            <a:ext cx="5867400" cy="837900"/>
          </a:xfrm>
          <a:prstGeom prst="rect">
            <a:avLst/>
          </a:prstGeom>
          <a:noFill/>
          <a:ln>
            <a:noFill/>
          </a:ln>
        </p:spPr>
        <p:txBody>
          <a:bodyPr anchorCtr="0" anchor="ctr" bIns="45700" lIns="91425" spcFirstLastPara="1" rIns="91425" wrap="square" tIns="45700">
            <a:noAutofit/>
          </a:bodyPr>
          <a:lstStyle>
            <a:lvl1pPr lvl="0" algn="l">
              <a:lnSpc>
                <a:spcPct val="100000"/>
              </a:lnSpc>
              <a:spcBef>
                <a:spcPts val="1000"/>
              </a:spcBef>
              <a:spcAft>
                <a:spcPts val="0"/>
              </a:spcAft>
              <a:buSzPts val="2800"/>
              <a:buNone/>
              <a:defRPr sz="2800">
                <a:solidFill>
                  <a:schemeClr val="lt1"/>
                </a:solidFill>
                <a:latin typeface="Open Sans"/>
                <a:ea typeface="Open Sans"/>
                <a:cs typeface="Open Sans"/>
                <a:sym typeface="Open Sans"/>
              </a:defRPr>
            </a:lvl1pPr>
            <a:lvl2pPr lvl="1" algn="ctr">
              <a:lnSpc>
                <a:spcPct val="100000"/>
              </a:lnSpc>
              <a:spcBef>
                <a:spcPts val="500"/>
              </a:spcBef>
              <a:spcAft>
                <a:spcPts val="0"/>
              </a:spcAft>
              <a:buSzPts val="2000"/>
              <a:buNone/>
              <a:defRPr sz="2000"/>
            </a:lvl2pPr>
            <a:lvl3pPr lvl="2" algn="ctr">
              <a:lnSpc>
                <a:spcPct val="100000"/>
              </a:lnSpc>
              <a:spcBef>
                <a:spcPts val="500"/>
              </a:spcBef>
              <a:spcAft>
                <a:spcPts val="0"/>
              </a:spcAft>
              <a:buSzPts val="1800"/>
              <a:buNone/>
              <a:defRPr sz="1800"/>
            </a:lvl3pPr>
            <a:lvl4pPr lvl="3" algn="ctr">
              <a:lnSpc>
                <a:spcPct val="100000"/>
              </a:lnSpc>
              <a:spcBef>
                <a:spcPts val="500"/>
              </a:spcBef>
              <a:spcAft>
                <a:spcPts val="0"/>
              </a:spcAft>
              <a:buSzPts val="1600"/>
              <a:buNone/>
              <a:defRPr sz="1600"/>
            </a:lvl4pPr>
            <a:lvl5pPr lvl="4" algn="ctr">
              <a:lnSpc>
                <a:spcPct val="100000"/>
              </a:lnSpc>
              <a:spcBef>
                <a:spcPts val="500"/>
              </a:spcBef>
              <a:spcAft>
                <a:spcPts val="0"/>
              </a:spcAft>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sp>
        <p:nvSpPr>
          <p:cNvPr id="17" name="Google Shape;17;p2"/>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8" name="Google Shape;18;p2"/>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9" name="Google Shape;19;p2"/>
          <p:cNvPicPr preferRelativeResize="0"/>
          <p:nvPr/>
        </p:nvPicPr>
        <p:blipFill rotWithShape="1">
          <a:blip r:embed="rId3">
            <a:alphaModFix/>
          </a:blip>
          <a:srcRect b="0" l="0" r="0" t="0"/>
          <a:stretch/>
        </p:blipFill>
        <p:spPr>
          <a:xfrm>
            <a:off x="768350" y="5799732"/>
            <a:ext cx="2863850" cy="389914"/>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Dark Background">
  <p:cSld name="Text Center Title Dark Background">
    <p:bg>
      <p:bgPr>
        <a:solidFill>
          <a:srgbClr val="00183C"/>
        </a:solidFill>
      </p:bgPr>
    </p:bg>
    <p:spTree>
      <p:nvGrpSpPr>
        <p:cNvPr id="71" name="Shape 71"/>
        <p:cNvGrpSpPr/>
        <p:nvPr/>
      </p:nvGrpSpPr>
      <p:grpSpPr>
        <a:xfrm>
          <a:off x="0" y="0"/>
          <a:ext cx="0" cy="0"/>
          <a:chOff x="0" y="0"/>
          <a:chExt cx="0" cy="0"/>
        </a:xfrm>
      </p:grpSpPr>
      <p:sp>
        <p:nvSpPr>
          <p:cNvPr id="72" name="Google Shape;72;p11"/>
          <p:cNvSpPr txBox="1"/>
          <p:nvPr>
            <p:ph type="title"/>
          </p:nvPr>
        </p:nvSpPr>
        <p:spPr>
          <a:xfrm>
            <a:off x="589280" y="923925"/>
            <a:ext cx="109728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3" name="Google Shape;73;p11"/>
          <p:cNvSpPr txBox="1"/>
          <p:nvPr>
            <p:ph idx="1" type="body"/>
          </p:nvPr>
        </p:nvSpPr>
        <p:spPr>
          <a:xfrm>
            <a:off x="589280" y="2279968"/>
            <a:ext cx="10972800" cy="310530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74" name="Google Shape;74;p1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75" name="Google Shape;75;p1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6" name="Google Shape;76;p11"/>
          <p:cNvPicPr preferRelativeResize="0"/>
          <p:nvPr/>
        </p:nvPicPr>
        <p:blipFill rotWithShape="1">
          <a:blip r:embed="rId2">
            <a:alphaModFix/>
          </a:blip>
          <a:srcRect b="0" l="0" r="0" t="0"/>
          <a:stretch/>
        </p:blipFill>
        <p:spPr>
          <a:xfrm>
            <a:off x="5248276" y="5753563"/>
            <a:ext cx="1695450" cy="230836"/>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Dark">
    <p:bg>
      <p:bgPr>
        <a:solidFill>
          <a:srgbClr val="00183C"/>
        </a:solidFill>
      </p:bgPr>
    </p:bg>
    <p:spTree>
      <p:nvGrpSpPr>
        <p:cNvPr id="77" name="Shape 77"/>
        <p:cNvGrpSpPr/>
        <p:nvPr/>
      </p:nvGrpSpPr>
      <p:grpSpPr>
        <a:xfrm>
          <a:off x="0" y="0"/>
          <a:ext cx="0" cy="0"/>
          <a:chOff x="0" y="0"/>
          <a:chExt cx="0" cy="0"/>
        </a:xfrm>
      </p:grpSpPr>
      <p:sp>
        <p:nvSpPr>
          <p:cNvPr id="78" name="Google Shape;78;p12"/>
          <p:cNvSpPr txBox="1"/>
          <p:nvPr>
            <p:ph type="title"/>
          </p:nvPr>
        </p:nvSpPr>
        <p:spPr>
          <a:xfrm>
            <a:off x="609600" y="2447925"/>
            <a:ext cx="109728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79" name="Google Shape;79;p12"/>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0" name="Google Shape;80;p12"/>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1" name="Google Shape;81;p12"/>
          <p:cNvPicPr preferRelativeResize="0"/>
          <p:nvPr/>
        </p:nvPicPr>
        <p:blipFill rotWithShape="1">
          <a:blip r:embed="rId2">
            <a:alphaModFix/>
          </a:blip>
          <a:srcRect b="0" l="0" r="0" t="0"/>
          <a:stretch/>
        </p:blipFill>
        <p:spPr>
          <a:xfrm>
            <a:off x="5248276" y="5753563"/>
            <a:ext cx="1695450" cy="230836"/>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82" name="Shape 82"/>
        <p:cNvGrpSpPr/>
        <p:nvPr/>
      </p:nvGrpSpPr>
      <p:grpSpPr>
        <a:xfrm>
          <a:off x="0" y="0"/>
          <a:ext cx="0" cy="0"/>
          <a:chOff x="0" y="0"/>
          <a:chExt cx="0" cy="0"/>
        </a:xfrm>
      </p:grpSpPr>
      <p:sp>
        <p:nvSpPr>
          <p:cNvPr id="83" name="Google Shape;83;p13"/>
          <p:cNvSpPr txBox="1"/>
          <p:nvPr>
            <p:ph type="title"/>
          </p:nvPr>
        </p:nvSpPr>
        <p:spPr>
          <a:xfrm>
            <a:off x="609600" y="2447925"/>
            <a:ext cx="109728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84" name="Google Shape;84;p13"/>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85" name="Google Shape;85;p13"/>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86" name="Google Shape;86;p13"/>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Left">
  <p:cSld name="Image Left">
    <p:spTree>
      <p:nvGrpSpPr>
        <p:cNvPr id="87" name="Shape 87"/>
        <p:cNvGrpSpPr/>
        <p:nvPr/>
      </p:nvGrpSpPr>
      <p:grpSpPr>
        <a:xfrm>
          <a:off x="0" y="0"/>
          <a:ext cx="0" cy="0"/>
          <a:chOff x="0" y="0"/>
          <a:chExt cx="0" cy="0"/>
        </a:xfrm>
      </p:grpSpPr>
      <p:sp>
        <p:nvSpPr>
          <p:cNvPr id="88" name="Google Shape;88;p14"/>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89" name="Google Shape;89;p14"/>
          <p:cNvSpPr txBox="1"/>
          <p:nvPr>
            <p:ph idx="1" type="body"/>
          </p:nvPr>
        </p:nvSpPr>
        <p:spPr>
          <a:xfrm>
            <a:off x="7708900" y="0"/>
            <a:ext cx="4483200" cy="6858000"/>
          </a:xfrm>
          <a:prstGeom prst="rect">
            <a:avLst/>
          </a:prstGeom>
          <a:solidFill>
            <a:srgbClr val="00183C">
              <a:alpha val="94901"/>
            </a:srgbClr>
          </a:solidFill>
          <a:ln>
            <a:noFill/>
          </a:ln>
        </p:spPr>
        <p:txBody>
          <a:bodyPr anchorCtr="0" anchor="t" bIns="457200" lIns="457200" spcFirstLastPara="1" rIns="228600" wrap="square" tIns="457200">
            <a:noAutofit/>
          </a:bodyPr>
          <a:lstStyle>
            <a:lvl1pPr indent="-406400" lvl="0" marL="457200" algn="l">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0" name="Google Shape;90;p14"/>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1" name="Google Shape;91;p14"/>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age Right">
  <p:cSld name="Image Right">
    <p:spTree>
      <p:nvGrpSpPr>
        <p:cNvPr id="92" name="Shape 92"/>
        <p:cNvGrpSpPr/>
        <p:nvPr/>
      </p:nvGrpSpPr>
      <p:grpSpPr>
        <a:xfrm>
          <a:off x="0" y="0"/>
          <a:ext cx="0" cy="0"/>
          <a:chOff x="0" y="0"/>
          <a:chExt cx="0" cy="0"/>
        </a:xfrm>
      </p:grpSpPr>
      <p:sp>
        <p:nvSpPr>
          <p:cNvPr id="93" name="Google Shape;93;p15"/>
          <p:cNvSpPr/>
          <p:nvPr>
            <p:ph idx="2" type="pic"/>
          </p:nvPr>
        </p:nvSpPr>
        <p:spPr>
          <a:xfrm>
            <a:off x="0" y="0"/>
            <a:ext cx="12192000" cy="68580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94" name="Google Shape;94;p15"/>
          <p:cNvSpPr txBox="1"/>
          <p:nvPr>
            <p:ph idx="1" type="body"/>
          </p:nvPr>
        </p:nvSpPr>
        <p:spPr>
          <a:xfrm>
            <a:off x="0" y="0"/>
            <a:ext cx="4483200" cy="6858000"/>
          </a:xfrm>
          <a:prstGeom prst="rect">
            <a:avLst/>
          </a:prstGeom>
          <a:solidFill>
            <a:srgbClr val="00183C">
              <a:alpha val="94901"/>
            </a:srgbClr>
          </a:solidFill>
          <a:ln>
            <a:noFill/>
          </a:ln>
        </p:spPr>
        <p:txBody>
          <a:bodyPr anchorCtr="0" anchor="t" bIns="457200" lIns="457200" spcFirstLastPara="1" rIns="228600" wrap="square" tIns="457200">
            <a:noAutofit/>
          </a:bodyPr>
          <a:lstStyle>
            <a:lvl1pPr indent="-406400" lvl="0" marL="457200" algn="l">
              <a:lnSpc>
                <a:spcPct val="100000"/>
              </a:lnSpc>
              <a:spcBef>
                <a:spcPts val="1000"/>
              </a:spcBef>
              <a:spcAft>
                <a:spcPts val="0"/>
              </a:spcAft>
              <a:buSzPts val="2800"/>
              <a:buChar char="›"/>
              <a:defRPr>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5" name="Google Shape;95;p15"/>
          <p:cNvSpPr txBox="1"/>
          <p:nvPr>
            <p:ph idx="10" type="dt"/>
          </p:nvPr>
        </p:nvSpPr>
        <p:spPr>
          <a:xfrm>
            <a:off x="10990556" y="6583680"/>
            <a:ext cx="8250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rgbClr val="2F2F2F"/>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15"/>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Blank">
    <p:spTree>
      <p:nvGrpSpPr>
        <p:cNvPr id="97" name="Shape 97"/>
        <p:cNvGrpSpPr/>
        <p:nvPr/>
      </p:nvGrpSpPr>
      <p:grpSpPr>
        <a:xfrm>
          <a:off x="0" y="0"/>
          <a:ext cx="0" cy="0"/>
          <a:chOff x="0" y="0"/>
          <a:chExt cx="0" cy="0"/>
        </a:xfrm>
      </p:grpSpPr>
      <p:sp>
        <p:nvSpPr>
          <p:cNvPr id="98" name="Google Shape;98;p16"/>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99" name="Google Shape;99;p16"/>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Dark Background">
  <p:cSld name="Text Full Width Dark Background">
    <p:bg>
      <p:bgPr>
        <a:solidFill>
          <a:srgbClr val="00183C"/>
        </a:solidFill>
      </p:bgPr>
    </p:bg>
    <p:spTree>
      <p:nvGrpSpPr>
        <p:cNvPr id="100" name="Shape 100"/>
        <p:cNvGrpSpPr/>
        <p:nvPr/>
      </p:nvGrpSpPr>
      <p:grpSpPr>
        <a:xfrm>
          <a:off x="0" y="0"/>
          <a:ext cx="0" cy="0"/>
          <a:chOff x="0" y="0"/>
          <a:chExt cx="0" cy="0"/>
        </a:xfrm>
      </p:grpSpPr>
      <p:sp>
        <p:nvSpPr>
          <p:cNvPr id="101" name="Google Shape;101;p1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chemeClr val="lt1"/>
              </a:buClr>
              <a:buSzPts val="3600"/>
              <a:buFont typeface="Open Sans"/>
              <a:buNone/>
              <a:defRPr>
                <a:solidFill>
                  <a:schemeClr val="lt1"/>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02" name="Google Shape;102;p17"/>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solidFill>
                  <a:schemeClr val="lt1"/>
                </a:solidFill>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solidFill>
                  <a:schemeClr val="lt1"/>
                </a:solidFill>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solidFill>
                  <a:schemeClr val="lt1"/>
                </a:solidFill>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solidFill>
                  <a:schemeClr val="lt1"/>
                </a:solidFill>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solidFill>
                  <a:schemeClr val="lt1"/>
                </a:solidFill>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cxnSp>
        <p:nvCxnSpPr>
          <p:cNvPr id="103" name="Google Shape;103;p17"/>
          <p:cNvCxnSpPr/>
          <p:nvPr/>
        </p:nvCxnSpPr>
        <p:spPr>
          <a:xfrm>
            <a:off x="411480" y="365126"/>
            <a:ext cx="0" cy="6108600"/>
          </a:xfrm>
          <a:prstGeom prst="straightConnector1">
            <a:avLst/>
          </a:prstGeom>
          <a:noFill/>
          <a:ln cap="flat" cmpd="sng" w="9525">
            <a:solidFill>
              <a:srgbClr val="168FDF"/>
            </a:solidFill>
            <a:prstDash val="solid"/>
            <a:miter lim="800000"/>
            <a:headEnd len="sm" w="sm" type="none"/>
            <a:tailEnd len="sm" w="sm" type="none"/>
          </a:ln>
        </p:spPr>
      </p:cxnSp>
      <p:sp>
        <p:nvSpPr>
          <p:cNvPr id="104" name="Google Shape;104;p17"/>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chemeClr val="lt1"/>
                </a:solidFill>
                <a:latin typeface="Gill Sans"/>
                <a:ea typeface="Gill Sans"/>
                <a:cs typeface="Gill Sans"/>
                <a:sym typeface="Gill Sans"/>
              </a:defRPr>
            </a:lvl1pPr>
            <a:lvl2pPr indent="0" lvl="1" marL="0" algn="r">
              <a:spcBef>
                <a:spcPts val="0"/>
              </a:spcBef>
              <a:buNone/>
              <a:defRPr b="0" i="0" sz="1100" u="none" cap="none" strike="noStrike">
                <a:solidFill>
                  <a:schemeClr val="lt1"/>
                </a:solidFill>
                <a:latin typeface="Gill Sans"/>
                <a:ea typeface="Gill Sans"/>
                <a:cs typeface="Gill Sans"/>
                <a:sym typeface="Gill Sans"/>
              </a:defRPr>
            </a:lvl2pPr>
            <a:lvl3pPr indent="0" lvl="2" marL="0" algn="r">
              <a:spcBef>
                <a:spcPts val="0"/>
              </a:spcBef>
              <a:buNone/>
              <a:defRPr b="0" i="0" sz="1100" u="none" cap="none" strike="noStrike">
                <a:solidFill>
                  <a:schemeClr val="lt1"/>
                </a:solidFill>
                <a:latin typeface="Gill Sans"/>
                <a:ea typeface="Gill Sans"/>
                <a:cs typeface="Gill Sans"/>
                <a:sym typeface="Gill Sans"/>
              </a:defRPr>
            </a:lvl3pPr>
            <a:lvl4pPr indent="0" lvl="3" marL="0" algn="r">
              <a:spcBef>
                <a:spcPts val="0"/>
              </a:spcBef>
              <a:buNone/>
              <a:defRPr b="0" i="0" sz="1100" u="none" cap="none" strike="noStrike">
                <a:solidFill>
                  <a:schemeClr val="lt1"/>
                </a:solidFill>
                <a:latin typeface="Gill Sans"/>
                <a:ea typeface="Gill Sans"/>
                <a:cs typeface="Gill Sans"/>
                <a:sym typeface="Gill Sans"/>
              </a:defRPr>
            </a:lvl4pPr>
            <a:lvl5pPr indent="0" lvl="4" marL="0" algn="r">
              <a:spcBef>
                <a:spcPts val="0"/>
              </a:spcBef>
              <a:buNone/>
              <a:defRPr b="0" i="0" sz="1100" u="none" cap="none" strike="noStrike">
                <a:solidFill>
                  <a:schemeClr val="lt1"/>
                </a:solidFill>
                <a:latin typeface="Gill Sans"/>
                <a:ea typeface="Gill Sans"/>
                <a:cs typeface="Gill Sans"/>
                <a:sym typeface="Gill Sans"/>
              </a:defRPr>
            </a:lvl5pPr>
            <a:lvl6pPr indent="0" lvl="5" marL="0" algn="r">
              <a:spcBef>
                <a:spcPts val="0"/>
              </a:spcBef>
              <a:buNone/>
              <a:defRPr b="0" i="0" sz="1100" u="none" cap="none" strike="noStrike">
                <a:solidFill>
                  <a:schemeClr val="lt1"/>
                </a:solidFill>
                <a:latin typeface="Gill Sans"/>
                <a:ea typeface="Gill Sans"/>
                <a:cs typeface="Gill Sans"/>
                <a:sym typeface="Gill Sans"/>
              </a:defRPr>
            </a:lvl6pPr>
            <a:lvl7pPr indent="0" lvl="6" marL="0" algn="r">
              <a:spcBef>
                <a:spcPts val="0"/>
              </a:spcBef>
              <a:buNone/>
              <a:defRPr b="0" i="0" sz="1100" u="none" cap="none" strike="noStrike">
                <a:solidFill>
                  <a:schemeClr val="lt1"/>
                </a:solidFill>
                <a:latin typeface="Gill Sans"/>
                <a:ea typeface="Gill Sans"/>
                <a:cs typeface="Gill Sans"/>
                <a:sym typeface="Gill Sans"/>
              </a:defRPr>
            </a:lvl7pPr>
            <a:lvl8pPr indent="0" lvl="7" marL="0" algn="r">
              <a:spcBef>
                <a:spcPts val="0"/>
              </a:spcBef>
              <a:buNone/>
              <a:defRPr b="0" i="0" sz="1100" u="none" cap="none" strike="noStrike">
                <a:solidFill>
                  <a:schemeClr val="lt1"/>
                </a:solidFill>
                <a:latin typeface="Gill Sans"/>
                <a:ea typeface="Gill Sans"/>
                <a:cs typeface="Gill Sans"/>
                <a:sym typeface="Gill Sans"/>
              </a:defRPr>
            </a:lvl8pPr>
            <a:lvl9pPr indent="0" lvl="8" marL="0" algn="r">
              <a:spcBef>
                <a:spcPts val="0"/>
              </a:spcBef>
              <a:buNone/>
              <a:defRPr b="0" i="0" sz="1100" u="none" cap="none" strike="noStrike">
                <a:solidFill>
                  <a:schemeClr val="lt1"/>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05" name="Google Shape;105;p17"/>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lt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106" name="Google Shape;106;p17"/>
          <p:cNvPicPr preferRelativeResize="0"/>
          <p:nvPr/>
        </p:nvPicPr>
        <p:blipFill rotWithShape="1">
          <a:blip r:embed="rId2">
            <a:alphaModFix/>
          </a:blip>
          <a:srcRect b="0" l="0" r="0" t="0"/>
          <a:stretch/>
        </p:blipFill>
        <p:spPr>
          <a:xfrm>
            <a:off x="558170" y="6262038"/>
            <a:ext cx="1695450" cy="230836"/>
          </a:xfrm>
          <a:prstGeom prst="rect">
            <a:avLst/>
          </a:prstGeom>
          <a:noFill/>
          <a:ln>
            <a:noFill/>
          </a:ln>
        </p:spPr>
      </p:pic>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Image Background 1">
  <p:cSld name="Text Center Title Image Background_1">
    <p:spTree>
      <p:nvGrpSpPr>
        <p:cNvPr id="107" name="Shape 107"/>
        <p:cNvGrpSpPr/>
        <p:nvPr/>
      </p:nvGrpSpPr>
      <p:grpSpPr>
        <a:xfrm>
          <a:off x="0" y="0"/>
          <a:ext cx="0" cy="0"/>
          <a:chOff x="0" y="0"/>
          <a:chExt cx="0" cy="0"/>
        </a:xfrm>
      </p:grpSpPr>
      <p:sp>
        <p:nvSpPr>
          <p:cNvPr id="108" name="Google Shape;108;p18"/>
          <p:cNvSpPr txBox="1"/>
          <p:nvPr>
            <p:ph type="title"/>
          </p:nvPr>
        </p:nvSpPr>
        <p:spPr>
          <a:xfrm>
            <a:off x="838200" y="923925"/>
            <a:ext cx="10515600" cy="1325700"/>
          </a:xfrm>
          <a:prstGeom prst="rect">
            <a:avLst/>
          </a:prstGeom>
          <a:noFill/>
          <a:ln>
            <a:noFill/>
          </a:ln>
        </p:spPr>
        <p:txBody>
          <a:bodyPr anchorCtr="0" anchor="ctr" bIns="45700" lIns="91425" spcFirstLastPara="1" rIns="91425" wrap="square" tIns="45700">
            <a:noAutofit/>
          </a:bodyPr>
          <a:lstStyle>
            <a:lvl1pPr lvl="0" rtl="0" algn="ctr">
              <a:lnSpc>
                <a:spcPct val="90000"/>
              </a:lnSpc>
              <a:spcBef>
                <a:spcPts val="0"/>
              </a:spcBef>
              <a:spcAft>
                <a:spcPts val="0"/>
              </a:spcAft>
              <a:buClr>
                <a:srgbClr val="168FDF"/>
              </a:buClr>
              <a:buSzPts val="3600"/>
              <a:buFont typeface="Gill Sans"/>
              <a:buNone/>
              <a:defRPr>
                <a:solidFill>
                  <a:srgbClr val="168FDF"/>
                </a:solidFill>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09" name="Google Shape;109;p18"/>
          <p:cNvSpPr txBox="1"/>
          <p:nvPr>
            <p:ph idx="1" type="body"/>
          </p:nvPr>
        </p:nvSpPr>
        <p:spPr>
          <a:xfrm>
            <a:off x="838200" y="2279968"/>
            <a:ext cx="10515600" cy="3105300"/>
          </a:xfrm>
          <a:prstGeom prst="rect">
            <a:avLst/>
          </a:prstGeom>
          <a:noFill/>
          <a:ln>
            <a:noFill/>
          </a:ln>
        </p:spPr>
        <p:txBody>
          <a:bodyPr anchorCtr="0" anchor="t" bIns="45700" lIns="91425" spcFirstLastPara="1" rIns="91425" wrap="square" tIns="45700">
            <a:noAutofit/>
          </a:bodyPr>
          <a:lstStyle>
            <a:lvl1pPr indent="-406400" lvl="0" marL="457200" rtl="0" algn="ctr">
              <a:lnSpc>
                <a:spcPct val="100000"/>
              </a:lnSpc>
              <a:spcBef>
                <a:spcPts val="1000"/>
              </a:spcBef>
              <a:spcAft>
                <a:spcPts val="0"/>
              </a:spcAft>
              <a:buSzPts val="2800"/>
              <a:buChar char="›"/>
              <a:defRPr/>
            </a:lvl1pPr>
            <a:lvl2pPr indent="-393700" lvl="1" marL="914400" rtl="0" algn="ctr">
              <a:lnSpc>
                <a:spcPct val="100000"/>
              </a:lnSpc>
              <a:spcBef>
                <a:spcPts val="500"/>
              </a:spcBef>
              <a:spcAft>
                <a:spcPts val="0"/>
              </a:spcAft>
              <a:buSzPts val="2600"/>
              <a:buChar char="›"/>
              <a:defRPr/>
            </a:lvl2pPr>
            <a:lvl3pPr indent="-381000" lvl="2" marL="1371600" rtl="0" algn="ctr">
              <a:lnSpc>
                <a:spcPct val="100000"/>
              </a:lnSpc>
              <a:spcBef>
                <a:spcPts val="500"/>
              </a:spcBef>
              <a:spcAft>
                <a:spcPts val="0"/>
              </a:spcAft>
              <a:buSzPts val="2400"/>
              <a:buChar char="›"/>
              <a:defRPr/>
            </a:lvl3pPr>
            <a:lvl4pPr indent="-368300" lvl="3" marL="1828800" rtl="0" algn="ctr">
              <a:lnSpc>
                <a:spcPct val="100000"/>
              </a:lnSpc>
              <a:spcBef>
                <a:spcPts val="500"/>
              </a:spcBef>
              <a:spcAft>
                <a:spcPts val="0"/>
              </a:spcAft>
              <a:buSzPts val="2200"/>
              <a:buChar char="›"/>
              <a:defRPr/>
            </a:lvl4pPr>
            <a:lvl5pPr indent="-355600" lvl="4" marL="2286000" rtl="0" algn="ctr">
              <a:lnSpc>
                <a:spcPct val="100000"/>
              </a:lnSpc>
              <a:spcBef>
                <a:spcPts val="500"/>
              </a:spcBef>
              <a:spcAft>
                <a:spcPts val="0"/>
              </a:spcAft>
              <a:buSzPts val="2000"/>
              <a:buChar char="›"/>
              <a:defRPr/>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0" name="Google Shape;110;p18"/>
          <p:cNvSpPr txBox="1"/>
          <p:nvPr>
            <p:ph idx="11" type="ftr"/>
          </p:nvPr>
        </p:nvSpPr>
        <p:spPr>
          <a:xfrm>
            <a:off x="607382" y="6583680"/>
            <a:ext cx="3368700" cy="274200"/>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sz="1100">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11" name="Google Shape;111;p18"/>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100">
                <a:solidFill>
                  <a:srgbClr val="2F2F2F"/>
                </a:solidFill>
                <a:latin typeface="Gill Sans"/>
                <a:ea typeface="Gill Sans"/>
                <a:cs typeface="Gill Sans"/>
                <a:sym typeface="Gill Sans"/>
              </a:defRPr>
            </a:lvl1pPr>
            <a:lvl2pPr indent="0" lvl="1" marL="0" rtl="0" algn="r">
              <a:spcBef>
                <a:spcPts val="0"/>
              </a:spcBef>
              <a:buNone/>
              <a:defRPr sz="1100">
                <a:solidFill>
                  <a:srgbClr val="2F2F2F"/>
                </a:solidFill>
                <a:latin typeface="Gill Sans"/>
                <a:ea typeface="Gill Sans"/>
                <a:cs typeface="Gill Sans"/>
                <a:sym typeface="Gill Sans"/>
              </a:defRPr>
            </a:lvl2pPr>
            <a:lvl3pPr indent="0" lvl="2" marL="0" rtl="0" algn="r">
              <a:spcBef>
                <a:spcPts val="0"/>
              </a:spcBef>
              <a:buNone/>
              <a:defRPr sz="1100">
                <a:solidFill>
                  <a:srgbClr val="2F2F2F"/>
                </a:solidFill>
                <a:latin typeface="Gill Sans"/>
                <a:ea typeface="Gill Sans"/>
                <a:cs typeface="Gill Sans"/>
                <a:sym typeface="Gill Sans"/>
              </a:defRPr>
            </a:lvl3pPr>
            <a:lvl4pPr indent="0" lvl="3" marL="0" rtl="0" algn="r">
              <a:spcBef>
                <a:spcPts val="0"/>
              </a:spcBef>
              <a:buNone/>
              <a:defRPr sz="1100">
                <a:solidFill>
                  <a:srgbClr val="2F2F2F"/>
                </a:solidFill>
                <a:latin typeface="Gill Sans"/>
                <a:ea typeface="Gill Sans"/>
                <a:cs typeface="Gill Sans"/>
                <a:sym typeface="Gill Sans"/>
              </a:defRPr>
            </a:lvl4pPr>
            <a:lvl5pPr indent="0" lvl="4" marL="0" rtl="0" algn="r">
              <a:spcBef>
                <a:spcPts val="0"/>
              </a:spcBef>
              <a:buNone/>
              <a:defRPr sz="1100">
                <a:solidFill>
                  <a:srgbClr val="2F2F2F"/>
                </a:solidFill>
                <a:latin typeface="Gill Sans"/>
                <a:ea typeface="Gill Sans"/>
                <a:cs typeface="Gill Sans"/>
                <a:sym typeface="Gill Sans"/>
              </a:defRPr>
            </a:lvl5pPr>
            <a:lvl6pPr indent="0" lvl="5" marL="0" rtl="0" algn="r">
              <a:spcBef>
                <a:spcPts val="0"/>
              </a:spcBef>
              <a:buNone/>
              <a:defRPr sz="1100">
                <a:solidFill>
                  <a:srgbClr val="2F2F2F"/>
                </a:solidFill>
                <a:latin typeface="Gill Sans"/>
                <a:ea typeface="Gill Sans"/>
                <a:cs typeface="Gill Sans"/>
                <a:sym typeface="Gill Sans"/>
              </a:defRPr>
            </a:lvl6pPr>
            <a:lvl7pPr indent="0" lvl="6" marL="0" rtl="0" algn="r">
              <a:spcBef>
                <a:spcPts val="0"/>
              </a:spcBef>
              <a:buNone/>
              <a:defRPr sz="1100">
                <a:solidFill>
                  <a:srgbClr val="2F2F2F"/>
                </a:solidFill>
                <a:latin typeface="Gill Sans"/>
                <a:ea typeface="Gill Sans"/>
                <a:cs typeface="Gill Sans"/>
                <a:sym typeface="Gill Sans"/>
              </a:defRPr>
            </a:lvl7pPr>
            <a:lvl8pPr indent="0" lvl="7" marL="0" rtl="0" algn="r">
              <a:spcBef>
                <a:spcPts val="0"/>
              </a:spcBef>
              <a:buNone/>
              <a:defRPr sz="1100">
                <a:solidFill>
                  <a:srgbClr val="2F2F2F"/>
                </a:solidFill>
                <a:latin typeface="Gill Sans"/>
                <a:ea typeface="Gill Sans"/>
                <a:cs typeface="Gill Sans"/>
                <a:sym typeface="Gill Sans"/>
              </a:defRPr>
            </a:lvl8pPr>
            <a:lvl9pPr indent="0" lvl="8" marL="0" rt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112" name="Google Shape;112;p18"/>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sz="1100">
                <a:solidFill>
                  <a:schemeClr val="dk1"/>
                </a:solidFill>
                <a:latin typeface="Gill Sans"/>
                <a:ea typeface="Gill Sans"/>
                <a:cs typeface="Gill Sans"/>
                <a:sym typeface="Gill Sa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pic>
        <p:nvPicPr>
          <p:cNvPr id="113" name="Google Shape;113;p18"/>
          <p:cNvPicPr preferRelativeResize="0"/>
          <p:nvPr/>
        </p:nvPicPr>
        <p:blipFill rotWithShape="1">
          <a:blip r:embed="rId2">
            <a:alphaModFix/>
          </a:blip>
          <a:srcRect b="0" l="0" r="0" t="0"/>
          <a:stretch/>
        </p:blipFill>
        <p:spPr>
          <a:xfrm>
            <a:off x="838200" y="5767841"/>
            <a:ext cx="2710843" cy="161801"/>
          </a:xfrm>
          <a:prstGeom prst="rect">
            <a:avLst/>
          </a:prstGeom>
          <a:noFill/>
          <a:ln>
            <a:noFill/>
          </a:ln>
        </p:spPr>
      </p:pic>
      <p:pic>
        <p:nvPicPr>
          <p:cNvPr id="114" name="Google Shape;114;p18"/>
          <p:cNvPicPr preferRelativeResize="0"/>
          <p:nvPr/>
        </p:nvPicPr>
        <p:blipFill>
          <a:blip r:embed="rId3">
            <a:alphaModFix/>
          </a:blip>
          <a:stretch>
            <a:fillRect/>
          </a:stretch>
        </p:blipFill>
        <p:spPr>
          <a:xfrm>
            <a:off x="10669650" y="5778975"/>
            <a:ext cx="684145" cy="16180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1_Text Full Width">
    <p:spTree>
      <p:nvGrpSpPr>
        <p:cNvPr id="115" name="Shape 115"/>
        <p:cNvGrpSpPr/>
        <p:nvPr/>
      </p:nvGrpSpPr>
      <p:grpSpPr>
        <a:xfrm>
          <a:off x="0" y="0"/>
          <a:ext cx="0" cy="0"/>
          <a:chOff x="0" y="0"/>
          <a:chExt cx="0" cy="0"/>
        </a:xfrm>
      </p:grpSpPr>
      <p:sp>
        <p:nvSpPr>
          <p:cNvPr id="116" name="Google Shape;116;p1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rtl="0" algn="l">
              <a:lnSpc>
                <a:spcPct val="90000"/>
              </a:lnSpc>
              <a:spcBef>
                <a:spcPts val="0"/>
              </a:spcBef>
              <a:spcAft>
                <a:spcPts val="0"/>
              </a:spcAft>
              <a:buClr>
                <a:srgbClr val="168FDF"/>
              </a:buClr>
              <a:buSzPts val="2800"/>
              <a:buFont typeface="Gill Sans"/>
              <a:buNone/>
              <a:defRPr sz="2800">
                <a:solidFill>
                  <a:srgbClr val="168FDF"/>
                </a:solidFill>
              </a:defRPr>
            </a:lvl1pPr>
            <a:lvl2pPr lvl="1" rtl="0" algn="l">
              <a:lnSpc>
                <a:spcPct val="100000"/>
              </a:lnSpc>
              <a:spcBef>
                <a:spcPts val="0"/>
              </a:spcBef>
              <a:spcAft>
                <a:spcPts val="0"/>
              </a:spcAft>
              <a:buSzPts val="1400"/>
              <a:buNone/>
              <a:defRPr/>
            </a:lvl2pPr>
            <a:lvl3pPr lvl="2" rtl="0" algn="l">
              <a:lnSpc>
                <a:spcPct val="100000"/>
              </a:lnSpc>
              <a:spcBef>
                <a:spcPts val="0"/>
              </a:spcBef>
              <a:spcAft>
                <a:spcPts val="0"/>
              </a:spcAft>
              <a:buSzPts val="1400"/>
              <a:buNone/>
              <a:defRPr/>
            </a:lvl3pPr>
            <a:lvl4pPr lvl="3" rtl="0" algn="l">
              <a:lnSpc>
                <a:spcPct val="100000"/>
              </a:lnSpc>
              <a:spcBef>
                <a:spcPts val="0"/>
              </a:spcBef>
              <a:spcAft>
                <a:spcPts val="0"/>
              </a:spcAft>
              <a:buSzPts val="1400"/>
              <a:buNone/>
              <a:defRPr/>
            </a:lvl4pPr>
            <a:lvl5pPr lvl="4" rtl="0" algn="l">
              <a:lnSpc>
                <a:spcPct val="100000"/>
              </a:lnSpc>
              <a:spcBef>
                <a:spcPts val="0"/>
              </a:spcBef>
              <a:spcAft>
                <a:spcPts val="0"/>
              </a:spcAft>
              <a:buSzPts val="1400"/>
              <a:buNone/>
              <a:defRPr/>
            </a:lvl5pPr>
            <a:lvl6pPr lvl="5" rtl="0" algn="l">
              <a:lnSpc>
                <a:spcPct val="100000"/>
              </a:lnSpc>
              <a:spcBef>
                <a:spcPts val="0"/>
              </a:spcBef>
              <a:spcAft>
                <a:spcPts val="0"/>
              </a:spcAft>
              <a:buSzPts val="1400"/>
              <a:buNone/>
              <a:defRPr/>
            </a:lvl6pPr>
            <a:lvl7pPr lvl="6" rtl="0" algn="l">
              <a:lnSpc>
                <a:spcPct val="100000"/>
              </a:lnSpc>
              <a:spcBef>
                <a:spcPts val="0"/>
              </a:spcBef>
              <a:spcAft>
                <a:spcPts val="0"/>
              </a:spcAft>
              <a:buSzPts val="1400"/>
              <a:buNone/>
              <a:defRPr/>
            </a:lvl7pPr>
            <a:lvl8pPr lvl="7" rtl="0" algn="l">
              <a:lnSpc>
                <a:spcPct val="100000"/>
              </a:lnSpc>
              <a:spcBef>
                <a:spcPts val="0"/>
              </a:spcBef>
              <a:spcAft>
                <a:spcPts val="0"/>
              </a:spcAft>
              <a:buSzPts val="1400"/>
              <a:buNone/>
              <a:defRPr/>
            </a:lvl8pPr>
            <a:lvl9pPr lvl="8" rtl="0" algn="l">
              <a:lnSpc>
                <a:spcPct val="100000"/>
              </a:lnSpc>
              <a:spcBef>
                <a:spcPts val="0"/>
              </a:spcBef>
              <a:spcAft>
                <a:spcPts val="0"/>
              </a:spcAft>
              <a:buSzPts val="1400"/>
              <a:buNone/>
              <a:defRPr/>
            </a:lvl9pPr>
          </a:lstStyle>
          <a:p/>
        </p:txBody>
      </p:sp>
      <p:sp>
        <p:nvSpPr>
          <p:cNvPr id="117" name="Google Shape;117;p19"/>
          <p:cNvSpPr txBox="1"/>
          <p:nvPr>
            <p:ph idx="1" type="body"/>
          </p:nvPr>
        </p:nvSpPr>
        <p:spPr>
          <a:xfrm>
            <a:off x="624840" y="1335087"/>
            <a:ext cx="10933800" cy="4915200"/>
          </a:xfrm>
          <a:prstGeom prst="rect">
            <a:avLst/>
          </a:prstGeom>
          <a:noFill/>
          <a:ln>
            <a:noFill/>
          </a:ln>
        </p:spPr>
        <p:txBody>
          <a:bodyPr anchorCtr="0" anchor="t" bIns="45700" lIns="91425" spcFirstLastPara="1" rIns="91425" wrap="square" tIns="45700">
            <a:noAutofit/>
          </a:bodyPr>
          <a:lstStyle>
            <a:lvl1pPr indent="-368300" lvl="0" marL="457200" rtl="0" algn="l">
              <a:lnSpc>
                <a:spcPct val="100000"/>
              </a:lnSpc>
              <a:spcBef>
                <a:spcPts val="1000"/>
              </a:spcBef>
              <a:spcAft>
                <a:spcPts val="0"/>
              </a:spcAft>
              <a:buSzPts val="2200"/>
              <a:buChar char="›"/>
              <a:defRPr sz="2200"/>
            </a:lvl1pPr>
            <a:lvl2pPr indent="-355600" lvl="1" marL="914400" rtl="0" algn="l">
              <a:lnSpc>
                <a:spcPct val="100000"/>
              </a:lnSpc>
              <a:spcBef>
                <a:spcPts val="500"/>
              </a:spcBef>
              <a:spcAft>
                <a:spcPts val="0"/>
              </a:spcAft>
              <a:buSzPts val="2000"/>
              <a:buChar char="›"/>
              <a:defRPr sz="2000"/>
            </a:lvl2pPr>
            <a:lvl3pPr indent="-342900" lvl="2" marL="1371600" rtl="0" algn="l">
              <a:lnSpc>
                <a:spcPct val="100000"/>
              </a:lnSpc>
              <a:spcBef>
                <a:spcPts val="500"/>
              </a:spcBef>
              <a:spcAft>
                <a:spcPts val="0"/>
              </a:spcAft>
              <a:buSzPts val="1800"/>
              <a:buChar char="›"/>
              <a:defRPr sz="1800"/>
            </a:lvl3pPr>
            <a:lvl4pPr indent="-330200" lvl="3" marL="1828800" rtl="0" algn="l">
              <a:lnSpc>
                <a:spcPct val="100000"/>
              </a:lnSpc>
              <a:spcBef>
                <a:spcPts val="500"/>
              </a:spcBef>
              <a:spcAft>
                <a:spcPts val="0"/>
              </a:spcAft>
              <a:buSzPts val="1600"/>
              <a:buChar char="›"/>
              <a:defRPr sz="1600"/>
            </a:lvl4pPr>
            <a:lvl5pPr indent="-317500" lvl="4" marL="2286000" rtl="0" algn="l">
              <a:lnSpc>
                <a:spcPct val="100000"/>
              </a:lnSpc>
              <a:spcBef>
                <a:spcPts val="500"/>
              </a:spcBef>
              <a:spcAft>
                <a:spcPts val="0"/>
              </a:spcAft>
              <a:buSzPts val="1400"/>
              <a:buChar char="›"/>
              <a:defRPr sz="1400"/>
            </a:lvl5pPr>
            <a:lvl6pPr indent="-342900" lvl="5" marL="2743200" rtl="0" algn="l">
              <a:lnSpc>
                <a:spcPct val="90000"/>
              </a:lnSpc>
              <a:spcBef>
                <a:spcPts val="500"/>
              </a:spcBef>
              <a:spcAft>
                <a:spcPts val="0"/>
              </a:spcAft>
              <a:buClr>
                <a:schemeClr val="dk1"/>
              </a:buClr>
              <a:buSzPts val="1800"/>
              <a:buChar char="•"/>
              <a:defRPr/>
            </a:lvl6pPr>
            <a:lvl7pPr indent="-342900" lvl="6" marL="3200400" rtl="0" algn="l">
              <a:lnSpc>
                <a:spcPct val="90000"/>
              </a:lnSpc>
              <a:spcBef>
                <a:spcPts val="500"/>
              </a:spcBef>
              <a:spcAft>
                <a:spcPts val="0"/>
              </a:spcAft>
              <a:buClr>
                <a:schemeClr val="dk1"/>
              </a:buClr>
              <a:buSzPts val="1800"/>
              <a:buChar char="•"/>
              <a:defRPr/>
            </a:lvl7pPr>
            <a:lvl8pPr indent="-342900" lvl="7" marL="3657600" rtl="0" algn="l">
              <a:lnSpc>
                <a:spcPct val="90000"/>
              </a:lnSpc>
              <a:spcBef>
                <a:spcPts val="500"/>
              </a:spcBef>
              <a:spcAft>
                <a:spcPts val="0"/>
              </a:spcAft>
              <a:buClr>
                <a:schemeClr val="dk1"/>
              </a:buClr>
              <a:buSzPts val="1800"/>
              <a:buChar char="•"/>
              <a:defRPr/>
            </a:lvl8pPr>
            <a:lvl9pPr indent="-342900" lvl="8" marL="4114800" rtl="0" algn="l">
              <a:lnSpc>
                <a:spcPct val="90000"/>
              </a:lnSpc>
              <a:spcBef>
                <a:spcPts val="500"/>
              </a:spcBef>
              <a:spcAft>
                <a:spcPts val="0"/>
              </a:spcAft>
              <a:buClr>
                <a:schemeClr val="dk1"/>
              </a:buClr>
              <a:buSzPts val="1800"/>
              <a:buChar char="•"/>
              <a:defRPr/>
            </a:lvl9pPr>
          </a:lstStyle>
          <a:p/>
        </p:txBody>
      </p:sp>
      <p:sp>
        <p:nvSpPr>
          <p:cNvPr id="118" name="Google Shape;118;p19"/>
          <p:cNvSpPr txBox="1"/>
          <p:nvPr>
            <p:ph idx="10" type="dt"/>
          </p:nvPr>
        </p:nvSpPr>
        <p:spPr>
          <a:xfrm>
            <a:off x="10990556" y="6583680"/>
            <a:ext cx="825000" cy="274200"/>
          </a:xfrm>
          <a:prstGeom prst="rect">
            <a:avLst/>
          </a:prstGeom>
          <a:noFill/>
          <a:ln>
            <a:noFill/>
          </a:ln>
        </p:spPr>
        <p:txBody>
          <a:bodyPr anchorCtr="0" anchor="ctr" bIns="45700" lIns="91425" spcFirstLastPara="1" rIns="91425" wrap="square" tIns="45700">
            <a:noAutofit/>
          </a:bodyPr>
          <a:lstStyle>
            <a:lvl1pPr lvl="0" rtl="0" algn="r">
              <a:spcBef>
                <a:spcPts val="0"/>
              </a:spcBef>
              <a:spcAft>
                <a:spcPts val="0"/>
              </a:spcAft>
              <a:buSzPts val="1400"/>
              <a:buNone/>
              <a:defRPr sz="1100">
                <a:solidFill>
                  <a:srgbClr val="2F2F2F"/>
                </a:solidFill>
                <a:latin typeface="Gill Sans"/>
                <a:ea typeface="Gill Sans"/>
                <a:cs typeface="Gill Sans"/>
                <a:sym typeface="Gill Sans"/>
              </a:defRPr>
            </a:lvl1pPr>
            <a:lvl2pPr lvl="1" rtl="0" algn="l">
              <a:spcBef>
                <a:spcPts val="0"/>
              </a:spcBef>
              <a:spcAft>
                <a:spcPts val="0"/>
              </a:spcAft>
              <a:buSzPts val="1400"/>
              <a:buNone/>
              <a:defRPr/>
            </a:lvl2pPr>
            <a:lvl3pPr lvl="2" rtl="0" algn="l">
              <a:spcBef>
                <a:spcPts val="0"/>
              </a:spcBef>
              <a:spcAft>
                <a:spcPts val="0"/>
              </a:spcAft>
              <a:buSzPts val="1400"/>
              <a:buNone/>
              <a:defRPr/>
            </a:lvl3pPr>
            <a:lvl4pPr lvl="3" rtl="0" algn="l">
              <a:spcBef>
                <a:spcPts val="0"/>
              </a:spcBef>
              <a:spcAft>
                <a:spcPts val="0"/>
              </a:spcAft>
              <a:buSzPts val="1400"/>
              <a:buNone/>
              <a:defRPr/>
            </a:lvl4pPr>
            <a:lvl5pPr lvl="4" rtl="0" algn="l">
              <a:spcBef>
                <a:spcPts val="0"/>
              </a:spcBef>
              <a:spcAft>
                <a:spcPts val="0"/>
              </a:spcAft>
              <a:buSzPts val="1400"/>
              <a:buNone/>
              <a:defRPr/>
            </a:lvl5pPr>
            <a:lvl6pPr lvl="5" rtl="0" algn="l">
              <a:spcBef>
                <a:spcPts val="0"/>
              </a:spcBef>
              <a:spcAft>
                <a:spcPts val="0"/>
              </a:spcAft>
              <a:buSzPts val="1400"/>
              <a:buNone/>
              <a:defRPr/>
            </a:lvl6pPr>
            <a:lvl7pPr lvl="6" rtl="0" algn="l">
              <a:spcBef>
                <a:spcPts val="0"/>
              </a:spcBef>
              <a:spcAft>
                <a:spcPts val="0"/>
              </a:spcAft>
              <a:buSzPts val="1400"/>
              <a:buNone/>
              <a:defRPr/>
            </a:lvl7pPr>
            <a:lvl8pPr lvl="7" rtl="0" algn="l">
              <a:spcBef>
                <a:spcPts val="0"/>
              </a:spcBef>
              <a:spcAft>
                <a:spcPts val="0"/>
              </a:spcAft>
              <a:buSzPts val="1400"/>
              <a:buNone/>
              <a:defRPr/>
            </a:lvl8pPr>
            <a:lvl9pPr lvl="8" rtl="0" algn="l">
              <a:spcBef>
                <a:spcPts val="0"/>
              </a:spcBef>
              <a:spcAft>
                <a:spcPts val="0"/>
              </a:spcAft>
              <a:buSzPts val="1400"/>
              <a:buNone/>
              <a:defRPr/>
            </a:lvl9pPr>
          </a:lstStyle>
          <a:p/>
        </p:txBody>
      </p:sp>
      <p:sp>
        <p:nvSpPr>
          <p:cNvPr id="119" name="Google Shape;119;p19"/>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rtl="0" algn="r">
              <a:spcBef>
                <a:spcPts val="0"/>
              </a:spcBef>
              <a:buNone/>
              <a:defRPr sz="1100">
                <a:solidFill>
                  <a:srgbClr val="2F2F2F"/>
                </a:solidFill>
                <a:latin typeface="Gill Sans"/>
                <a:ea typeface="Gill Sans"/>
                <a:cs typeface="Gill Sans"/>
                <a:sym typeface="Gill Sans"/>
              </a:defRPr>
            </a:lvl1pPr>
            <a:lvl2pPr indent="0" lvl="1" marL="0" rtl="0" algn="r">
              <a:spcBef>
                <a:spcPts val="0"/>
              </a:spcBef>
              <a:buNone/>
              <a:defRPr sz="1100">
                <a:solidFill>
                  <a:srgbClr val="2F2F2F"/>
                </a:solidFill>
                <a:latin typeface="Gill Sans"/>
                <a:ea typeface="Gill Sans"/>
                <a:cs typeface="Gill Sans"/>
                <a:sym typeface="Gill Sans"/>
              </a:defRPr>
            </a:lvl2pPr>
            <a:lvl3pPr indent="0" lvl="2" marL="0" rtl="0" algn="r">
              <a:spcBef>
                <a:spcPts val="0"/>
              </a:spcBef>
              <a:buNone/>
              <a:defRPr sz="1100">
                <a:solidFill>
                  <a:srgbClr val="2F2F2F"/>
                </a:solidFill>
                <a:latin typeface="Gill Sans"/>
                <a:ea typeface="Gill Sans"/>
                <a:cs typeface="Gill Sans"/>
                <a:sym typeface="Gill Sans"/>
              </a:defRPr>
            </a:lvl3pPr>
            <a:lvl4pPr indent="0" lvl="3" marL="0" rtl="0" algn="r">
              <a:spcBef>
                <a:spcPts val="0"/>
              </a:spcBef>
              <a:buNone/>
              <a:defRPr sz="1100">
                <a:solidFill>
                  <a:srgbClr val="2F2F2F"/>
                </a:solidFill>
                <a:latin typeface="Gill Sans"/>
                <a:ea typeface="Gill Sans"/>
                <a:cs typeface="Gill Sans"/>
                <a:sym typeface="Gill Sans"/>
              </a:defRPr>
            </a:lvl4pPr>
            <a:lvl5pPr indent="0" lvl="4" marL="0" rtl="0" algn="r">
              <a:spcBef>
                <a:spcPts val="0"/>
              </a:spcBef>
              <a:buNone/>
              <a:defRPr sz="1100">
                <a:solidFill>
                  <a:srgbClr val="2F2F2F"/>
                </a:solidFill>
                <a:latin typeface="Gill Sans"/>
                <a:ea typeface="Gill Sans"/>
                <a:cs typeface="Gill Sans"/>
                <a:sym typeface="Gill Sans"/>
              </a:defRPr>
            </a:lvl5pPr>
            <a:lvl6pPr indent="0" lvl="5" marL="0" rtl="0" algn="r">
              <a:spcBef>
                <a:spcPts val="0"/>
              </a:spcBef>
              <a:buNone/>
              <a:defRPr sz="1100">
                <a:solidFill>
                  <a:srgbClr val="2F2F2F"/>
                </a:solidFill>
                <a:latin typeface="Gill Sans"/>
                <a:ea typeface="Gill Sans"/>
                <a:cs typeface="Gill Sans"/>
                <a:sym typeface="Gill Sans"/>
              </a:defRPr>
            </a:lvl6pPr>
            <a:lvl7pPr indent="0" lvl="6" marL="0" rtl="0" algn="r">
              <a:spcBef>
                <a:spcPts val="0"/>
              </a:spcBef>
              <a:buNone/>
              <a:defRPr sz="1100">
                <a:solidFill>
                  <a:srgbClr val="2F2F2F"/>
                </a:solidFill>
                <a:latin typeface="Gill Sans"/>
                <a:ea typeface="Gill Sans"/>
                <a:cs typeface="Gill Sans"/>
                <a:sym typeface="Gill Sans"/>
              </a:defRPr>
            </a:lvl7pPr>
            <a:lvl8pPr indent="0" lvl="7" marL="0" rtl="0" algn="r">
              <a:spcBef>
                <a:spcPts val="0"/>
              </a:spcBef>
              <a:buNone/>
              <a:defRPr sz="1100">
                <a:solidFill>
                  <a:srgbClr val="2F2F2F"/>
                </a:solidFill>
                <a:latin typeface="Gill Sans"/>
                <a:ea typeface="Gill Sans"/>
                <a:cs typeface="Gill Sans"/>
                <a:sym typeface="Gill Sans"/>
              </a:defRPr>
            </a:lvl8pPr>
            <a:lvl9pPr indent="0" lvl="8" marL="0" rtl="0" algn="r">
              <a:spcBef>
                <a:spcPts val="0"/>
              </a:spcBef>
              <a:buNone/>
              <a:defRPr sz="1100">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transition spd="slow">
    <p:push dir="r"/>
  </p:transition>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Half Width">
  <p:cSld name="Text Half Width">
    <p:spTree>
      <p:nvGrpSpPr>
        <p:cNvPr id="20" name="Shape 20"/>
        <p:cNvGrpSpPr/>
        <p:nvPr/>
      </p:nvGrpSpPr>
      <p:grpSpPr>
        <a:xfrm>
          <a:off x="0" y="0"/>
          <a:ext cx="0" cy="0"/>
          <a:chOff x="0" y="0"/>
          <a:chExt cx="0" cy="0"/>
        </a:xfrm>
      </p:grpSpPr>
      <p:sp>
        <p:nvSpPr>
          <p:cNvPr id="21" name="Google Shape;21;p3"/>
          <p:cNvSpPr txBox="1"/>
          <p:nvPr>
            <p:ph type="title"/>
          </p:nvPr>
        </p:nvSpPr>
        <p:spPr>
          <a:xfrm>
            <a:off x="624840" y="365126"/>
            <a:ext cx="107289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2" name="Google Shape;22;p3"/>
          <p:cNvSpPr txBox="1"/>
          <p:nvPr>
            <p:ph idx="1" type="body"/>
          </p:nvPr>
        </p:nvSpPr>
        <p:spPr>
          <a:xfrm>
            <a:off x="624840" y="1335088"/>
            <a:ext cx="52680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3" name="Google Shape;23;p3"/>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24" name="Google Shape;24;p3"/>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25" name="Google Shape;25;p3"/>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26" name="Shape 26"/>
        <p:cNvGrpSpPr/>
        <p:nvPr/>
      </p:nvGrpSpPr>
      <p:grpSpPr>
        <a:xfrm>
          <a:off x="0" y="0"/>
          <a:ext cx="0" cy="0"/>
          <a:chOff x="0" y="0"/>
          <a:chExt cx="0" cy="0"/>
        </a:xfrm>
      </p:grpSpPr>
      <p:sp>
        <p:nvSpPr>
          <p:cNvPr id="27" name="Google Shape;27;p4"/>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 name="Google Shape;28;p4"/>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29" name="Google Shape;29;p4"/>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0" name="Google Shape;30;p4"/>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1" name="Google Shape;31;p4"/>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2" name="Shape 32"/>
        <p:cNvGrpSpPr/>
        <p:nvPr/>
      </p:nvGrpSpPr>
      <p:grpSpPr>
        <a:xfrm>
          <a:off x="0" y="0"/>
          <a:ext cx="0" cy="0"/>
          <a:chOff x="0" y="0"/>
          <a:chExt cx="0" cy="0"/>
        </a:xfrm>
      </p:grpSpPr>
      <p:sp>
        <p:nvSpPr>
          <p:cNvPr id="33" name="Google Shape;33;p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4" name="Google Shape;34;p5"/>
          <p:cNvSpPr txBox="1"/>
          <p:nvPr>
            <p:ph idx="1" type="body"/>
          </p:nvPr>
        </p:nvSpPr>
        <p:spPr>
          <a:xfrm>
            <a:off x="624840" y="1335088"/>
            <a:ext cx="53322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5" name="Google Shape;35;p5"/>
          <p:cNvSpPr txBox="1"/>
          <p:nvPr>
            <p:ph idx="2" type="body"/>
          </p:nvPr>
        </p:nvSpPr>
        <p:spPr>
          <a:xfrm>
            <a:off x="6226649" y="1335088"/>
            <a:ext cx="5332200" cy="4351200"/>
          </a:xfrm>
          <a:prstGeom prst="rect">
            <a:avLst/>
          </a:prstGeom>
          <a:noFill/>
          <a:ln>
            <a:noFill/>
          </a:ln>
        </p:spPr>
        <p:txBody>
          <a:bodyPr anchorCtr="0" anchor="t" bIns="45700" lIns="91425" spcFirstLastPara="1" rIns="91425" wrap="square" tIns="45700">
            <a:noAutofit/>
          </a:bodyPr>
          <a:lstStyle>
            <a:lvl1pPr indent="-406400" lvl="0" marL="457200" algn="l">
              <a:lnSpc>
                <a:spcPct val="100000"/>
              </a:lnSpc>
              <a:spcBef>
                <a:spcPts val="1000"/>
              </a:spcBef>
              <a:spcAft>
                <a:spcPts val="0"/>
              </a:spcAft>
              <a:buSzPts val="2800"/>
              <a:buChar char="›"/>
              <a:defRPr sz="2800">
                <a:latin typeface="Open Sans"/>
                <a:ea typeface="Open Sans"/>
                <a:cs typeface="Open Sans"/>
                <a:sym typeface="Open Sans"/>
              </a:defRPr>
            </a:lvl1pPr>
            <a:lvl2pPr indent="-393700" lvl="1" marL="914400" algn="l">
              <a:lnSpc>
                <a:spcPct val="100000"/>
              </a:lnSpc>
              <a:spcBef>
                <a:spcPts val="500"/>
              </a:spcBef>
              <a:spcAft>
                <a:spcPts val="0"/>
              </a:spcAft>
              <a:buSzPts val="2600"/>
              <a:buChar char="›"/>
              <a:defRPr sz="2600">
                <a:latin typeface="Open Sans"/>
                <a:ea typeface="Open Sans"/>
                <a:cs typeface="Open Sans"/>
                <a:sym typeface="Open Sans"/>
              </a:defRPr>
            </a:lvl2pPr>
            <a:lvl3pPr indent="-381000" lvl="2" marL="1371600" algn="l">
              <a:lnSpc>
                <a:spcPct val="100000"/>
              </a:lnSpc>
              <a:spcBef>
                <a:spcPts val="500"/>
              </a:spcBef>
              <a:spcAft>
                <a:spcPts val="0"/>
              </a:spcAft>
              <a:buSzPts val="2400"/>
              <a:buChar char="›"/>
              <a:defRPr sz="2400">
                <a:latin typeface="Open Sans"/>
                <a:ea typeface="Open Sans"/>
                <a:cs typeface="Open Sans"/>
                <a:sym typeface="Open Sans"/>
              </a:defRPr>
            </a:lvl3pPr>
            <a:lvl4pPr indent="-368300" lvl="3" marL="1828800" algn="l">
              <a:lnSpc>
                <a:spcPct val="100000"/>
              </a:lnSpc>
              <a:spcBef>
                <a:spcPts val="500"/>
              </a:spcBef>
              <a:spcAft>
                <a:spcPts val="0"/>
              </a:spcAft>
              <a:buSzPts val="2200"/>
              <a:buChar char="›"/>
              <a:defRPr sz="2200">
                <a:latin typeface="Open Sans"/>
                <a:ea typeface="Open Sans"/>
                <a:cs typeface="Open Sans"/>
                <a:sym typeface="Open Sans"/>
              </a:defRPr>
            </a:lvl4pPr>
            <a:lvl5pPr indent="-355600" lvl="4" marL="2286000" algn="l">
              <a:lnSpc>
                <a:spcPct val="100000"/>
              </a:lnSpc>
              <a:spcBef>
                <a:spcPts val="500"/>
              </a:spcBef>
              <a:spcAft>
                <a:spcPts val="0"/>
              </a:spcAft>
              <a:buSzPts val="2000"/>
              <a:buChar char="›"/>
              <a:defRPr sz="2000">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36" name="Google Shape;36;p5"/>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37" name="Google Shape;37;p5"/>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38" name="Google Shape;38;p5"/>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Title Only">
    <p:spTree>
      <p:nvGrpSpPr>
        <p:cNvPr id="39" name="Shape 39"/>
        <p:cNvGrpSpPr/>
        <p:nvPr/>
      </p:nvGrpSpPr>
      <p:grpSpPr>
        <a:xfrm>
          <a:off x="0" y="0"/>
          <a:ext cx="0" cy="0"/>
          <a:chOff x="0" y="0"/>
          <a:chExt cx="0" cy="0"/>
        </a:xfrm>
      </p:grpSpPr>
      <p:sp>
        <p:nvSpPr>
          <p:cNvPr id="40" name="Google Shape;40;p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1" name="Google Shape;41;p6"/>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2" name="Google Shape;42;p6"/>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43" name="Google Shape;43;p6"/>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Round Image">
  <p:cSld name="Multiple Round Image">
    <p:spTree>
      <p:nvGrpSpPr>
        <p:cNvPr id="44" name="Shape 44"/>
        <p:cNvGrpSpPr/>
        <p:nvPr/>
      </p:nvGrpSpPr>
      <p:grpSpPr>
        <a:xfrm>
          <a:off x="0" y="0"/>
          <a:ext cx="0" cy="0"/>
          <a:chOff x="0" y="0"/>
          <a:chExt cx="0" cy="0"/>
        </a:xfrm>
      </p:grpSpPr>
      <p:sp>
        <p:nvSpPr>
          <p:cNvPr id="45" name="Google Shape;45;p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46" name="Google Shape;46;p7"/>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47" name="Google Shape;47;p7"/>
          <p:cNvSpPr/>
          <p:nvPr>
            <p:ph idx="2" type="pic"/>
          </p:nvPr>
        </p:nvSpPr>
        <p:spPr>
          <a:xfrm>
            <a:off x="937549" y="1471218"/>
            <a:ext cx="4670400" cy="4670400"/>
          </a:xfrm>
          <a:prstGeom prst="ellipse">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48" name="Google Shape;48;p7"/>
          <p:cNvSpPr/>
          <p:nvPr>
            <p:ph idx="3" type="pic"/>
          </p:nvPr>
        </p:nvSpPr>
        <p:spPr>
          <a:xfrm>
            <a:off x="6732624" y="1471218"/>
            <a:ext cx="4670400" cy="4670400"/>
          </a:xfrm>
          <a:prstGeom prst="ellipse">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49" name="Google Shape;49;p7"/>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0" name="Google Shape;50;p7"/>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ultiple Square Image">
  <p:cSld name="Multiple Square Image">
    <p:spTree>
      <p:nvGrpSpPr>
        <p:cNvPr id="51" name="Shape 51"/>
        <p:cNvGrpSpPr/>
        <p:nvPr/>
      </p:nvGrpSpPr>
      <p:grpSpPr>
        <a:xfrm>
          <a:off x="0" y="0"/>
          <a:ext cx="0" cy="0"/>
          <a:chOff x="0" y="0"/>
          <a:chExt cx="0" cy="0"/>
        </a:xfrm>
      </p:grpSpPr>
      <p:sp>
        <p:nvSpPr>
          <p:cNvPr id="52" name="Google Shape;52;p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53" name="Google Shape;53;p8"/>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54" name="Google Shape;54;p8"/>
          <p:cNvSpPr/>
          <p:nvPr>
            <p:ph idx="2" type="pic"/>
          </p:nvPr>
        </p:nvSpPr>
        <p:spPr>
          <a:xfrm>
            <a:off x="624841" y="1410656"/>
            <a:ext cx="5463300" cy="48228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55" name="Google Shape;55;p8"/>
          <p:cNvSpPr/>
          <p:nvPr>
            <p:ph idx="3" type="pic"/>
          </p:nvPr>
        </p:nvSpPr>
        <p:spPr>
          <a:xfrm>
            <a:off x="6095282" y="1406573"/>
            <a:ext cx="5463300" cy="4822800"/>
          </a:xfrm>
          <a:prstGeom prst="rect">
            <a:avLst/>
          </a:prstGeom>
          <a:solidFill>
            <a:schemeClr val="lt1"/>
          </a:solid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56" name="Google Shape;56;p8"/>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57" name="Google Shape;57;p8"/>
          <p:cNvPicPr preferRelativeResize="0"/>
          <p:nvPr/>
        </p:nvPicPr>
        <p:blipFill rotWithShape="1">
          <a:blip r:embed="rId2">
            <a:alphaModFix/>
          </a:blip>
          <a:srcRect b="0" l="0" r="0" t="0"/>
          <a:stretch/>
        </p:blipFill>
        <p:spPr>
          <a:xfrm>
            <a:off x="561396" y="6277505"/>
            <a:ext cx="1695450" cy="230836"/>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White Background">
  <p:cSld name="Text Center Title White Background">
    <p:spTree>
      <p:nvGrpSpPr>
        <p:cNvPr id="58" name="Shape 58"/>
        <p:cNvGrpSpPr/>
        <p:nvPr/>
      </p:nvGrpSpPr>
      <p:grpSpPr>
        <a:xfrm>
          <a:off x="0" y="0"/>
          <a:ext cx="0" cy="0"/>
          <a:chOff x="0" y="0"/>
          <a:chExt cx="0" cy="0"/>
        </a:xfrm>
      </p:grpSpPr>
      <p:sp>
        <p:nvSpPr>
          <p:cNvPr id="59" name="Google Shape;59;p9"/>
          <p:cNvSpPr txBox="1"/>
          <p:nvPr>
            <p:ph type="title"/>
          </p:nvPr>
        </p:nvSpPr>
        <p:spPr>
          <a:xfrm>
            <a:off x="838200" y="923925"/>
            <a:ext cx="105156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0" name="Google Shape;60;p9"/>
          <p:cNvSpPr txBox="1"/>
          <p:nvPr>
            <p:ph idx="1" type="body"/>
          </p:nvPr>
        </p:nvSpPr>
        <p:spPr>
          <a:xfrm>
            <a:off x="838200" y="2279968"/>
            <a:ext cx="10515600" cy="310530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1" name="Google Shape;61;p9"/>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2" name="Google Shape;62;p9"/>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63" name="Google Shape;63;p9"/>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Center Title Image Background">
  <p:cSld name="Text Center Title Image Background">
    <p:spTree>
      <p:nvGrpSpPr>
        <p:cNvPr id="64" name="Shape 64"/>
        <p:cNvGrpSpPr/>
        <p:nvPr/>
      </p:nvGrpSpPr>
      <p:grpSpPr>
        <a:xfrm>
          <a:off x="0" y="0"/>
          <a:ext cx="0" cy="0"/>
          <a:chOff x="0" y="0"/>
          <a:chExt cx="0" cy="0"/>
        </a:xfrm>
      </p:grpSpPr>
      <p:sp>
        <p:nvSpPr>
          <p:cNvPr id="65" name="Google Shape;65;p10"/>
          <p:cNvSpPr/>
          <p:nvPr>
            <p:ph idx="2" type="pic"/>
          </p:nvPr>
        </p:nvSpPr>
        <p:spPr>
          <a:xfrm>
            <a:off x="-35781" y="-8238"/>
            <a:ext cx="12192000" cy="6866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1000"/>
              </a:spcBef>
              <a:spcAft>
                <a:spcPts val="0"/>
              </a:spcAft>
              <a:buClr>
                <a:srgbClr val="168FDF"/>
              </a:buClr>
              <a:buSzPts val="2800"/>
              <a:buFont typeface="Helvetica Neue"/>
              <a:buNone/>
              <a:defRPr b="0" i="0" sz="2800" u="none" cap="none" strike="noStrike">
                <a:solidFill>
                  <a:srgbClr val="2F2F2F"/>
                </a:solidFill>
                <a:latin typeface="Gill Sans"/>
                <a:ea typeface="Gill Sans"/>
                <a:cs typeface="Gill Sans"/>
                <a:sym typeface="Gill Sans"/>
              </a:defRPr>
            </a:lvl1pPr>
            <a:lvl2pPr lvl="1"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lvl="2"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lvl="3"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lvl="4"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lvl="5"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lvl="6"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lvl="7"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lvl="8"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66" name="Google Shape;66;p10"/>
          <p:cNvSpPr txBox="1"/>
          <p:nvPr>
            <p:ph type="title"/>
          </p:nvPr>
        </p:nvSpPr>
        <p:spPr>
          <a:xfrm>
            <a:off x="838200" y="923925"/>
            <a:ext cx="10515600" cy="1325700"/>
          </a:xfrm>
          <a:prstGeom prst="rect">
            <a:avLst/>
          </a:prstGeom>
          <a:noFill/>
          <a:ln>
            <a:noFill/>
          </a:ln>
        </p:spPr>
        <p:txBody>
          <a:bodyPr anchorCtr="0" anchor="ctr" bIns="45700" lIns="91425" spcFirstLastPara="1" rIns="91425" wrap="square" tIns="45700">
            <a:noAutofit/>
          </a:bodyPr>
          <a:lstStyle>
            <a:lvl1pPr lvl="0" algn="ctr">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67" name="Google Shape;67;p10"/>
          <p:cNvSpPr txBox="1"/>
          <p:nvPr>
            <p:ph idx="1" type="body"/>
          </p:nvPr>
        </p:nvSpPr>
        <p:spPr>
          <a:xfrm>
            <a:off x="838200" y="2279968"/>
            <a:ext cx="10515600" cy="3105300"/>
          </a:xfrm>
          <a:prstGeom prst="rect">
            <a:avLst/>
          </a:prstGeom>
          <a:noFill/>
          <a:ln>
            <a:noFill/>
          </a:ln>
        </p:spPr>
        <p:txBody>
          <a:bodyPr anchorCtr="0" anchor="t" bIns="45700" lIns="91425" spcFirstLastPara="1" rIns="91425" wrap="square" tIns="45700">
            <a:noAutofit/>
          </a:bodyPr>
          <a:lstStyle>
            <a:lvl1pPr indent="-406400" lvl="0" marL="457200" algn="ctr">
              <a:lnSpc>
                <a:spcPct val="100000"/>
              </a:lnSpc>
              <a:spcBef>
                <a:spcPts val="1000"/>
              </a:spcBef>
              <a:spcAft>
                <a:spcPts val="0"/>
              </a:spcAft>
              <a:buSzPts val="2800"/>
              <a:buChar char="›"/>
              <a:defRPr>
                <a:latin typeface="Open Sans"/>
                <a:ea typeface="Open Sans"/>
                <a:cs typeface="Open Sans"/>
                <a:sym typeface="Open Sans"/>
              </a:defRPr>
            </a:lvl1pPr>
            <a:lvl2pPr indent="-393700" lvl="1" marL="914400" algn="ctr">
              <a:lnSpc>
                <a:spcPct val="100000"/>
              </a:lnSpc>
              <a:spcBef>
                <a:spcPts val="500"/>
              </a:spcBef>
              <a:spcAft>
                <a:spcPts val="0"/>
              </a:spcAft>
              <a:buSzPts val="2600"/>
              <a:buChar char="›"/>
              <a:defRPr>
                <a:latin typeface="Open Sans"/>
                <a:ea typeface="Open Sans"/>
                <a:cs typeface="Open Sans"/>
                <a:sym typeface="Open Sans"/>
              </a:defRPr>
            </a:lvl2pPr>
            <a:lvl3pPr indent="-381000" lvl="2" marL="1371600" algn="ctr">
              <a:lnSpc>
                <a:spcPct val="100000"/>
              </a:lnSpc>
              <a:spcBef>
                <a:spcPts val="500"/>
              </a:spcBef>
              <a:spcAft>
                <a:spcPts val="0"/>
              </a:spcAft>
              <a:buSzPts val="2400"/>
              <a:buChar char="›"/>
              <a:defRPr>
                <a:latin typeface="Open Sans"/>
                <a:ea typeface="Open Sans"/>
                <a:cs typeface="Open Sans"/>
                <a:sym typeface="Open Sans"/>
              </a:defRPr>
            </a:lvl3pPr>
            <a:lvl4pPr indent="-368300" lvl="3" marL="1828800" algn="ctr">
              <a:lnSpc>
                <a:spcPct val="100000"/>
              </a:lnSpc>
              <a:spcBef>
                <a:spcPts val="500"/>
              </a:spcBef>
              <a:spcAft>
                <a:spcPts val="0"/>
              </a:spcAft>
              <a:buSzPts val="2200"/>
              <a:buChar char="›"/>
              <a:defRPr>
                <a:latin typeface="Open Sans"/>
                <a:ea typeface="Open Sans"/>
                <a:cs typeface="Open Sans"/>
                <a:sym typeface="Open Sans"/>
              </a:defRPr>
            </a:lvl4pPr>
            <a:lvl5pPr indent="-355600" lvl="4" marL="2286000" algn="ctr">
              <a:lnSpc>
                <a:spcPct val="100000"/>
              </a:lnSpc>
              <a:spcBef>
                <a:spcPts val="500"/>
              </a:spcBef>
              <a:spcAft>
                <a:spcPts val="0"/>
              </a:spcAft>
              <a:buSzPts val="2000"/>
              <a:buChar char="›"/>
              <a:defRPr>
                <a:latin typeface="Open Sans"/>
                <a:ea typeface="Open Sans"/>
                <a:cs typeface="Open Sans"/>
                <a:sym typeface="Open Sans"/>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8" name="Google Shape;68;p10"/>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b="0" i="0" sz="1100" u="none" cap="none" strike="noStrike">
                <a:solidFill>
                  <a:srgbClr val="2F2F2F"/>
                </a:solidFill>
                <a:latin typeface="Gill Sans"/>
                <a:ea typeface="Gill Sans"/>
                <a:cs typeface="Gill Sans"/>
                <a:sym typeface="Gill Sans"/>
              </a:defRPr>
            </a:lvl1pPr>
            <a:lvl2pPr indent="0" lvl="1" marL="0" algn="r">
              <a:spcBef>
                <a:spcPts val="0"/>
              </a:spcBef>
              <a:buNone/>
              <a:defRPr b="0" i="0" sz="1100" u="none" cap="none" strike="noStrike">
                <a:solidFill>
                  <a:srgbClr val="2F2F2F"/>
                </a:solidFill>
                <a:latin typeface="Gill Sans"/>
                <a:ea typeface="Gill Sans"/>
                <a:cs typeface="Gill Sans"/>
                <a:sym typeface="Gill Sans"/>
              </a:defRPr>
            </a:lvl2pPr>
            <a:lvl3pPr indent="0" lvl="2" marL="0" algn="r">
              <a:spcBef>
                <a:spcPts val="0"/>
              </a:spcBef>
              <a:buNone/>
              <a:defRPr b="0" i="0" sz="1100" u="none" cap="none" strike="noStrike">
                <a:solidFill>
                  <a:srgbClr val="2F2F2F"/>
                </a:solidFill>
                <a:latin typeface="Gill Sans"/>
                <a:ea typeface="Gill Sans"/>
                <a:cs typeface="Gill Sans"/>
                <a:sym typeface="Gill Sans"/>
              </a:defRPr>
            </a:lvl3pPr>
            <a:lvl4pPr indent="0" lvl="3" marL="0" algn="r">
              <a:spcBef>
                <a:spcPts val="0"/>
              </a:spcBef>
              <a:buNone/>
              <a:defRPr b="0" i="0" sz="1100" u="none" cap="none" strike="noStrike">
                <a:solidFill>
                  <a:srgbClr val="2F2F2F"/>
                </a:solidFill>
                <a:latin typeface="Gill Sans"/>
                <a:ea typeface="Gill Sans"/>
                <a:cs typeface="Gill Sans"/>
                <a:sym typeface="Gill Sans"/>
              </a:defRPr>
            </a:lvl4pPr>
            <a:lvl5pPr indent="0" lvl="4" marL="0" algn="r">
              <a:spcBef>
                <a:spcPts val="0"/>
              </a:spcBef>
              <a:buNone/>
              <a:defRPr b="0" i="0" sz="1100" u="none" cap="none" strike="noStrike">
                <a:solidFill>
                  <a:srgbClr val="2F2F2F"/>
                </a:solidFill>
                <a:latin typeface="Gill Sans"/>
                <a:ea typeface="Gill Sans"/>
                <a:cs typeface="Gill Sans"/>
                <a:sym typeface="Gill Sans"/>
              </a:defRPr>
            </a:lvl5pPr>
            <a:lvl6pPr indent="0" lvl="5" marL="0" algn="r">
              <a:spcBef>
                <a:spcPts val="0"/>
              </a:spcBef>
              <a:buNone/>
              <a:defRPr b="0" i="0" sz="1100" u="none" cap="none" strike="noStrike">
                <a:solidFill>
                  <a:srgbClr val="2F2F2F"/>
                </a:solidFill>
                <a:latin typeface="Gill Sans"/>
                <a:ea typeface="Gill Sans"/>
                <a:cs typeface="Gill Sans"/>
                <a:sym typeface="Gill Sans"/>
              </a:defRPr>
            </a:lvl6pPr>
            <a:lvl7pPr indent="0" lvl="6" marL="0" algn="r">
              <a:spcBef>
                <a:spcPts val="0"/>
              </a:spcBef>
              <a:buNone/>
              <a:defRPr b="0" i="0" sz="1100" u="none" cap="none" strike="noStrike">
                <a:solidFill>
                  <a:srgbClr val="2F2F2F"/>
                </a:solidFill>
                <a:latin typeface="Gill Sans"/>
                <a:ea typeface="Gill Sans"/>
                <a:cs typeface="Gill Sans"/>
                <a:sym typeface="Gill Sans"/>
              </a:defRPr>
            </a:lvl7pPr>
            <a:lvl8pPr indent="0" lvl="7" marL="0" algn="r">
              <a:spcBef>
                <a:spcPts val="0"/>
              </a:spcBef>
              <a:buNone/>
              <a:defRPr b="0" i="0" sz="1100" u="none" cap="none" strike="noStrike">
                <a:solidFill>
                  <a:srgbClr val="2F2F2F"/>
                </a:solidFill>
                <a:latin typeface="Gill Sans"/>
                <a:ea typeface="Gill Sans"/>
                <a:cs typeface="Gill Sans"/>
                <a:sym typeface="Gill Sans"/>
              </a:defRPr>
            </a:lvl8pPr>
            <a:lvl9pPr indent="0" lvl="8" mar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10"/>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1100">
                <a:solidFill>
                  <a:schemeClr val="dk1"/>
                </a:solidFill>
                <a:latin typeface="Gill Sans"/>
                <a:ea typeface="Gill Sans"/>
                <a:cs typeface="Gill Sans"/>
                <a:sym typeface="Gill Sans"/>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pic>
        <p:nvPicPr>
          <p:cNvPr id="70" name="Google Shape;70;p10"/>
          <p:cNvPicPr preferRelativeResize="0"/>
          <p:nvPr/>
        </p:nvPicPr>
        <p:blipFill rotWithShape="1">
          <a:blip r:embed="rId2">
            <a:alphaModFix/>
          </a:blip>
          <a:srcRect b="0" l="0" r="0" t="0"/>
          <a:stretch/>
        </p:blipFill>
        <p:spPr>
          <a:xfrm>
            <a:off x="5248275" y="5753563"/>
            <a:ext cx="1695450" cy="230836"/>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5" Type="http://schemas.openxmlformats.org/officeDocument/2006/relationships/slideLayout" Target="../slideLayouts/slideLayout5.xml"/><Relationship Id="rId19" Type="http://schemas.openxmlformats.org/officeDocument/2006/relationships/theme" Target="../theme/theme2.xml"/><Relationship Id="rId6" Type="http://schemas.openxmlformats.org/officeDocument/2006/relationships/slideLayout" Target="../slideLayouts/slideLayout6.xml"/><Relationship Id="rId18" Type="http://schemas.openxmlformats.org/officeDocument/2006/relationships/slideLayout" Target="../slideLayouts/slideLayout18.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1"/>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Autofit/>
          </a:bodyPr>
          <a:lstStyle>
            <a:lvl1pPr lvl="0" marR="0" rtl="0" algn="l">
              <a:lnSpc>
                <a:spcPct val="90000"/>
              </a:lnSpc>
              <a:spcBef>
                <a:spcPts val="0"/>
              </a:spcBef>
              <a:spcAft>
                <a:spcPts val="0"/>
              </a:spcAft>
              <a:buClr>
                <a:srgbClr val="2F2F2F"/>
              </a:buClr>
              <a:buSzPts val="3600"/>
              <a:buFont typeface="Gill Sans"/>
              <a:buNone/>
              <a:defRPr b="0" i="0" sz="3600" u="none" cap="none" strike="noStrike">
                <a:solidFill>
                  <a:srgbClr val="2F2F2F"/>
                </a:solidFill>
                <a:latin typeface="Gill Sans"/>
                <a:ea typeface="Gill Sans"/>
                <a:cs typeface="Gill Sans"/>
                <a:sym typeface="Gill Sans"/>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 name="Google Shape;11;p1"/>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lvl1pPr indent="-406400" lvl="0" marL="457200" marR="0" rtl="0" algn="l">
              <a:lnSpc>
                <a:spcPct val="100000"/>
              </a:lnSpc>
              <a:spcBef>
                <a:spcPts val="1000"/>
              </a:spcBef>
              <a:spcAft>
                <a:spcPts val="0"/>
              </a:spcAft>
              <a:buClr>
                <a:srgbClr val="168FDF"/>
              </a:buClr>
              <a:buSzPts val="2800"/>
              <a:buFont typeface="Helvetica Neue"/>
              <a:buChar char="›"/>
              <a:defRPr b="0" i="0" sz="2800" u="none" cap="none" strike="noStrike">
                <a:solidFill>
                  <a:srgbClr val="2F2F2F"/>
                </a:solidFill>
                <a:latin typeface="Gill Sans"/>
                <a:ea typeface="Gill Sans"/>
                <a:cs typeface="Gill Sans"/>
                <a:sym typeface="Gill Sans"/>
              </a:defRPr>
            </a:lvl1pPr>
            <a:lvl2pPr indent="-393700" lvl="1" marL="914400" marR="0" rtl="0" algn="l">
              <a:lnSpc>
                <a:spcPct val="100000"/>
              </a:lnSpc>
              <a:spcBef>
                <a:spcPts val="500"/>
              </a:spcBef>
              <a:spcAft>
                <a:spcPts val="0"/>
              </a:spcAft>
              <a:buClr>
                <a:srgbClr val="168FDF"/>
              </a:buClr>
              <a:buSzPts val="2600"/>
              <a:buFont typeface="Helvetica Neue"/>
              <a:buChar char="›"/>
              <a:defRPr b="0" i="0" sz="2600" u="none" cap="none" strike="noStrike">
                <a:solidFill>
                  <a:srgbClr val="2F2F2F"/>
                </a:solidFill>
                <a:latin typeface="Gill Sans"/>
                <a:ea typeface="Gill Sans"/>
                <a:cs typeface="Gill Sans"/>
                <a:sym typeface="Gill Sans"/>
              </a:defRPr>
            </a:lvl2pPr>
            <a:lvl3pPr indent="-381000" lvl="2" marL="1371600" marR="0" rtl="0" algn="l">
              <a:lnSpc>
                <a:spcPct val="100000"/>
              </a:lnSpc>
              <a:spcBef>
                <a:spcPts val="500"/>
              </a:spcBef>
              <a:spcAft>
                <a:spcPts val="0"/>
              </a:spcAft>
              <a:buClr>
                <a:srgbClr val="168FDF"/>
              </a:buClr>
              <a:buSzPts val="2400"/>
              <a:buFont typeface="Helvetica Neue"/>
              <a:buChar char="›"/>
              <a:defRPr b="0" i="0" sz="2400" u="none" cap="none" strike="noStrike">
                <a:solidFill>
                  <a:srgbClr val="2F2F2F"/>
                </a:solidFill>
                <a:latin typeface="Gill Sans"/>
                <a:ea typeface="Gill Sans"/>
                <a:cs typeface="Gill Sans"/>
                <a:sym typeface="Gill Sans"/>
              </a:defRPr>
            </a:lvl3pPr>
            <a:lvl4pPr indent="-368300" lvl="3" marL="1828800" marR="0" rtl="0" algn="l">
              <a:lnSpc>
                <a:spcPct val="100000"/>
              </a:lnSpc>
              <a:spcBef>
                <a:spcPts val="500"/>
              </a:spcBef>
              <a:spcAft>
                <a:spcPts val="0"/>
              </a:spcAft>
              <a:buClr>
                <a:srgbClr val="168FDF"/>
              </a:buClr>
              <a:buSzPts val="2200"/>
              <a:buFont typeface="Helvetica Neue"/>
              <a:buChar char="›"/>
              <a:defRPr b="0" i="0" sz="2200" u="none" cap="none" strike="noStrike">
                <a:solidFill>
                  <a:srgbClr val="2F2F2F"/>
                </a:solidFill>
                <a:latin typeface="Gill Sans"/>
                <a:ea typeface="Gill Sans"/>
                <a:cs typeface="Gill Sans"/>
                <a:sym typeface="Gill Sans"/>
              </a:defRPr>
            </a:lvl4pPr>
            <a:lvl5pPr indent="-355600" lvl="4" marL="2286000" marR="0" rtl="0" algn="l">
              <a:lnSpc>
                <a:spcPct val="100000"/>
              </a:lnSpc>
              <a:spcBef>
                <a:spcPts val="5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9pPr>
          </a:lstStyle>
          <a:p/>
        </p:txBody>
      </p:sp>
      <p:sp>
        <p:nvSpPr>
          <p:cNvPr id="12" name="Google Shape;12;p1"/>
          <p:cNvSpPr txBox="1"/>
          <p:nvPr>
            <p:ph idx="10" type="dt"/>
          </p:nvPr>
        </p:nvSpPr>
        <p:spPr>
          <a:xfrm>
            <a:off x="10733103" y="6583680"/>
            <a:ext cx="1082400" cy="274200"/>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0" i="0" sz="1100" u="none" cap="none" strike="noStrike">
                <a:solidFill>
                  <a:srgbClr val="2F2F2F"/>
                </a:solidFill>
                <a:latin typeface="Gill Sans"/>
                <a:ea typeface="Gill Sans"/>
                <a:cs typeface="Gill Sans"/>
                <a:sym typeface="Gill Sans"/>
              </a:defRPr>
            </a:lvl1pPr>
            <a:lvl2pPr lvl="1"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2pPr>
            <a:lvl3pPr lvl="2"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3pPr>
            <a:lvl4pPr lvl="3"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4pPr>
            <a:lvl5pPr lvl="4"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5pPr>
            <a:lvl6pPr lvl="5"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6pPr>
            <a:lvl7pPr lvl="6"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7pPr>
            <a:lvl8pPr lvl="7"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8pPr>
            <a:lvl9pPr lvl="8" marR="0" rtl="0" algn="l">
              <a:spcBef>
                <a:spcPts val="0"/>
              </a:spcBef>
              <a:spcAft>
                <a:spcPts val="0"/>
              </a:spcAft>
              <a:buSzPts val="1400"/>
              <a:buNone/>
              <a:defRPr b="0" i="0" sz="1800" u="none" cap="none" strike="noStrike">
                <a:solidFill>
                  <a:schemeClr val="dk1"/>
                </a:solidFill>
                <a:latin typeface="Gill Sans"/>
                <a:ea typeface="Gill Sans"/>
                <a:cs typeface="Gill Sans"/>
                <a:sym typeface="Gill Sans"/>
              </a:defRPr>
            </a:lvl9pPr>
          </a:lstStyle>
          <a:p/>
        </p:txBody>
      </p:sp>
      <p:sp>
        <p:nvSpPr>
          <p:cNvPr id="13" name="Google Shape;13;p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1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11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11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11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11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11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11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11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11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3.jpg"/><Relationship Id="rId4" Type="http://schemas.openxmlformats.org/officeDocument/2006/relationships/hyperlink" Target="https://github.com/LFDLFoundation/proposing-projects/blob/master/project-lifecyle/LF%20Deep%20Learning%20Foundation%20Project%20Lifecycle%20Document%20May%202018%20(Approved).pdf" TargetMode="External"/><Relationship Id="rId5" Type="http://schemas.openxmlformats.org/officeDocument/2006/relationships/hyperlink" Target="https://wiki.lfaidata.foundation/pages/viewpage.action?pageId=7733341"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3.jpg"/><Relationship Id="rId4" Type="http://schemas.openxmlformats.org/officeDocument/2006/relationships/hyperlink" Target="https://wiki.lfaidata.foundation/display/DL/Outreach+Committee" TargetMode="Externa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3.jp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1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13.jp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3.jpg"/><Relationship Id="rId4" Type="http://schemas.openxmlformats.org/officeDocument/2006/relationships/image" Target="../media/image7.png"/><Relationship Id="rId5" Type="http://schemas.openxmlformats.org/officeDocument/2006/relationships/hyperlink" Target="https://wiki.lfaidata.foundation/display/DL/ML+Workflow+Committee"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3.jpg"/><Relationship Id="rId4" Type="http://schemas.openxmlformats.org/officeDocument/2006/relationships/hyperlink" Target="https://wiki.lfaidata.foundation/display/DL/Trusted+AI+Committee"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7.xml"/><Relationship Id="rId3" Type="http://schemas.openxmlformats.org/officeDocument/2006/relationships/image" Target="../media/image12.jpg"/><Relationship Id="rId4" Type="http://schemas.openxmlformats.org/officeDocument/2006/relationships/image" Target="../media/image8.png"/></Relationships>
</file>

<file path=ppt/slides/_rels/slide18.xml.rels><?xml version="1.0" encoding="UTF-8" standalone="yes"?><Relationships xmlns="http://schemas.openxmlformats.org/package/2006/relationships"><Relationship Id="rId10" Type="http://schemas.openxmlformats.org/officeDocument/2006/relationships/hyperlink" Target="https://lists.lfaidata.foundation/g/main/subgroups" TargetMode="External"/><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3.jpg"/><Relationship Id="rId4" Type="http://schemas.openxmlformats.org/officeDocument/2006/relationships/hyperlink" Target="https://lfaidata.foundation" TargetMode="External"/><Relationship Id="rId9" Type="http://schemas.openxmlformats.org/officeDocument/2006/relationships/hyperlink" Target="http://info@lfaidata.foundation" TargetMode="External"/><Relationship Id="rId5" Type="http://schemas.openxmlformats.org/officeDocument/2006/relationships/hyperlink" Target="https://landscape.lfai.foundation" TargetMode="External"/><Relationship Id="rId6" Type="http://schemas.openxmlformats.org/officeDocument/2006/relationships/hyperlink" Target="https://github.com/lfai" TargetMode="External"/><Relationship Id="rId7" Type="http://schemas.openxmlformats.org/officeDocument/2006/relationships/hyperlink" Target="https://wiki.lfaidata.foundation/" TargetMode="External"/><Relationship Id="rId8" Type="http://schemas.openxmlformats.org/officeDocument/2006/relationships/hyperlink" Target="https://github.com/lfai/artwork"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9.xml"/><Relationship Id="rId3" Type="http://schemas.openxmlformats.org/officeDocument/2006/relationships/image" Target="../media/image12.jpg"/><Relationship Id="rId4" Type="http://schemas.openxmlformats.org/officeDocument/2006/relationships/image" Target="../media/image9.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xml"/><Relationship Id="rId3" Type="http://schemas.openxmlformats.org/officeDocument/2006/relationships/image" Target="../media/image1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13.jpg"/><Relationship Id="rId4" Type="http://schemas.openxmlformats.org/officeDocument/2006/relationships/image" Target="../media/image10.png"/><Relationship Id="rId5" Type="http://schemas.openxmlformats.org/officeDocument/2006/relationships/image" Target="../media/image11.png"/><Relationship Id="rId6" Type="http://schemas.openxmlformats.org/officeDocument/2006/relationships/image" Target="../media/image1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3.jp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13.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13.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3.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5.xml"/><Relationship Id="rId3" Type="http://schemas.openxmlformats.org/officeDocument/2006/relationships/image" Target="../media/image12.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6.xml"/><Relationship Id="rId3" Type="http://schemas.openxmlformats.org/officeDocument/2006/relationships/image" Target="../media/image13.jpg"/><Relationship Id="rId4" Type="http://schemas.openxmlformats.org/officeDocument/2006/relationships/hyperlink" Target="https://lfaidata.foundation/projects/" TargetMode="External"/></Relationships>
</file>

<file path=ppt/slides/_rels/slide27.xml.rels><?xml version="1.0" encoding="UTF-8" standalone="yes"?><Relationships xmlns="http://schemas.openxmlformats.org/package/2006/relationships"><Relationship Id="rId10" Type="http://schemas.openxmlformats.org/officeDocument/2006/relationships/hyperlink" Target="https://lists.lfai.foundation/g/acumosai-tsc" TargetMode="External"/><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13.jpg"/><Relationship Id="rId4" Type="http://schemas.openxmlformats.org/officeDocument/2006/relationships/image" Target="../media/image21.png"/><Relationship Id="rId9" Type="http://schemas.openxmlformats.org/officeDocument/2006/relationships/hyperlink" Target="https://lists.lfai.foundation/g/acumosai-technical-discuss" TargetMode="External"/><Relationship Id="rId5" Type="http://schemas.openxmlformats.org/officeDocument/2006/relationships/hyperlink" Target="https://github.com/acumos" TargetMode="External"/><Relationship Id="rId6" Type="http://schemas.openxmlformats.org/officeDocument/2006/relationships/hyperlink" Target="https://www.acumos.org/" TargetMode="External"/><Relationship Id="rId7" Type="http://schemas.openxmlformats.org/officeDocument/2006/relationships/hyperlink" Target="https://github.com/lfai/artwork/tree/master/projects/acumos" TargetMode="External"/><Relationship Id="rId8" Type="http://schemas.openxmlformats.org/officeDocument/2006/relationships/hyperlink" Target="https://lists.lfai.foundation/g/acumosai-announc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3.jpg"/><Relationship Id="rId4" Type="http://schemas.openxmlformats.org/officeDocument/2006/relationships/hyperlink" Target="https://github.com/Angel-ML/angel" TargetMode="External"/><Relationship Id="rId9" Type="http://schemas.openxmlformats.org/officeDocument/2006/relationships/image" Target="../media/image17.png"/><Relationship Id="rId5" Type="http://schemas.openxmlformats.org/officeDocument/2006/relationships/hyperlink" Target="https://github.com/lfai/artwork/tree/master/projects/angel" TargetMode="External"/><Relationship Id="rId6" Type="http://schemas.openxmlformats.org/officeDocument/2006/relationships/hyperlink" Target="https://lists.lfai.foundation/g/angel-announce" TargetMode="External"/><Relationship Id="rId7" Type="http://schemas.openxmlformats.org/officeDocument/2006/relationships/hyperlink" Target="https://lists.lfai.foundation/g/angel-technical-discuss" TargetMode="External"/><Relationship Id="rId8" Type="http://schemas.openxmlformats.org/officeDocument/2006/relationships/hyperlink" Target="https://lists.lfai.foundation/g/angel-tsc" TargetMode="External"/></Relationships>
</file>

<file path=ppt/slides/_rels/slide29.xml.rels><?xml version="1.0" encoding="UTF-8" standalone="yes"?><Relationships xmlns="http://schemas.openxmlformats.org/package/2006/relationships"><Relationship Id="rId11" Type="http://schemas.openxmlformats.org/officeDocument/2006/relationships/image" Target="../media/image26.png"/><Relationship Id="rId10" Type="http://schemas.openxmlformats.org/officeDocument/2006/relationships/hyperlink" Target="https://lists.deeplearningfoundation.org/g/edl-announce" TargetMode="External"/><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3.jpg"/><Relationship Id="rId4" Type="http://schemas.openxmlformats.org/officeDocument/2006/relationships/hyperlink" Target="https://github.com/PaddlePaddle/edl" TargetMode="External"/><Relationship Id="rId9" Type="http://schemas.openxmlformats.org/officeDocument/2006/relationships/hyperlink" Target="https://lists.lfai.foundation/g/edl-tsc" TargetMode="External"/><Relationship Id="rId5" Type="http://schemas.openxmlformats.org/officeDocument/2006/relationships/hyperlink" Target="http://www.paddlepaddle.org/" TargetMode="External"/><Relationship Id="rId6" Type="http://schemas.openxmlformats.org/officeDocument/2006/relationships/hyperlink" Target="https://github.com/lfai/artwork/tree/master/projects/edl" TargetMode="External"/><Relationship Id="rId7" Type="http://schemas.openxmlformats.org/officeDocument/2006/relationships/hyperlink" Target="https://lists.lfai.foundation/g/edl-announce" TargetMode="External"/><Relationship Id="rId8" Type="http://schemas.openxmlformats.org/officeDocument/2006/relationships/hyperlink" Target="https://lists.lfai.foundation/g/edl-technical-discuss"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xml"/><Relationship Id="rId3" Type="http://schemas.openxmlformats.org/officeDocument/2006/relationships/image" Target="../media/image13.jpg"/></Relationships>
</file>

<file path=ppt/slides/_rels/slide30.xml.rels><?xml version="1.0" encoding="UTF-8" standalone="yes"?><Relationships xmlns="http://schemas.openxmlformats.org/package/2006/relationships"><Relationship Id="rId11" Type="http://schemas.openxmlformats.org/officeDocument/2006/relationships/image" Target="../media/image16.png"/><Relationship Id="rId10" Type="http://schemas.openxmlformats.org/officeDocument/2006/relationships/hyperlink" Target="https://lists.deeplearningfoundation.org/g/horovod-announce" TargetMode="External"/><Relationship Id="rId1" Type="http://schemas.openxmlformats.org/officeDocument/2006/relationships/slideLayout" Target="../slideLayouts/slideLayout4.xml"/><Relationship Id="rId2" Type="http://schemas.openxmlformats.org/officeDocument/2006/relationships/notesSlide" Target="../notesSlides/notesSlide30.xml"/><Relationship Id="rId3" Type="http://schemas.openxmlformats.org/officeDocument/2006/relationships/image" Target="../media/image13.jpg"/><Relationship Id="rId4" Type="http://schemas.openxmlformats.org/officeDocument/2006/relationships/hyperlink" Target="https://github.com/horovod/" TargetMode="External"/><Relationship Id="rId9" Type="http://schemas.openxmlformats.org/officeDocument/2006/relationships/hyperlink" Target="https://lists.lfai.foundation/g/horovod-tsc" TargetMode="External"/><Relationship Id="rId5" Type="http://schemas.openxmlformats.org/officeDocument/2006/relationships/hyperlink" Target="https://horovod.ai" TargetMode="External"/><Relationship Id="rId6" Type="http://schemas.openxmlformats.org/officeDocument/2006/relationships/hyperlink" Target="https://github.com/lfai/artwork/tree/master/projects/horovod" TargetMode="External"/><Relationship Id="rId7" Type="http://schemas.openxmlformats.org/officeDocument/2006/relationships/hyperlink" Target="https://lists.lfai.foundation/g/horovod-announce" TargetMode="External"/><Relationship Id="rId8" Type="http://schemas.openxmlformats.org/officeDocument/2006/relationships/hyperlink" Target="https://lists.lfai.foundation/g/horovod-technical-discuss" TargetMode="External"/></Relationships>
</file>

<file path=ppt/slides/_rels/slide31.xml.rels><?xml version="1.0" encoding="UTF-8" standalone="yes"?><Relationships xmlns="http://schemas.openxmlformats.org/package/2006/relationships"><Relationship Id="rId11" Type="http://schemas.openxmlformats.org/officeDocument/2006/relationships/image" Target="../media/image29.png"/><Relationship Id="rId10" Type="http://schemas.openxmlformats.org/officeDocument/2006/relationships/hyperlink" Target="https://lists.deeplearningfoundation.org/g/pyro-announce" TargetMode="External"/><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3.jpg"/><Relationship Id="rId4" Type="http://schemas.openxmlformats.org/officeDocument/2006/relationships/hyperlink" Target="https://github.com/pyro-ppl" TargetMode="External"/><Relationship Id="rId9" Type="http://schemas.openxmlformats.org/officeDocument/2006/relationships/hyperlink" Target="https://lists.lfai.foundation/g/pyro-tsc" TargetMode="External"/><Relationship Id="rId5" Type="http://schemas.openxmlformats.org/officeDocument/2006/relationships/hyperlink" Target="https://pyro.ai" TargetMode="External"/><Relationship Id="rId6" Type="http://schemas.openxmlformats.org/officeDocument/2006/relationships/hyperlink" Target="https://github.com/lfai/artwork/tree/master/projects/pyro" TargetMode="External"/><Relationship Id="rId7" Type="http://schemas.openxmlformats.org/officeDocument/2006/relationships/hyperlink" Target="https://lists.lfai.foundation/g/pyro-announce" TargetMode="External"/><Relationship Id="rId8" Type="http://schemas.openxmlformats.org/officeDocument/2006/relationships/hyperlink" Target="https://lists.lfai.foundation/g/pyro-technical-discuss" TargetMode="External"/></Relationships>
</file>

<file path=ppt/slides/_rels/slide32.xml.rels><?xml version="1.0" encoding="UTF-8" standalone="yes"?><Relationships xmlns="http://schemas.openxmlformats.org/package/2006/relationships"><Relationship Id="rId10" Type="http://schemas.openxmlformats.org/officeDocument/2006/relationships/image" Target="../media/image15.png"/><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3.jpg"/><Relationship Id="rId4" Type="http://schemas.openxmlformats.org/officeDocument/2006/relationships/hyperlink" Target="https://github.com/Adlik/Adlik" TargetMode="External"/><Relationship Id="rId9" Type="http://schemas.openxmlformats.org/officeDocument/2006/relationships/hyperlink" Target="https://lists.lfai.foundation/g/adlik-tsc" TargetMode="External"/><Relationship Id="rId5" Type="http://schemas.openxmlformats.org/officeDocument/2006/relationships/hyperlink" Target="https://adlik.ai" TargetMode="External"/><Relationship Id="rId6" Type="http://schemas.openxmlformats.org/officeDocument/2006/relationships/hyperlink" Target="https://github.com/lfai/artwork/tree/master/projects/adlik" TargetMode="External"/><Relationship Id="rId7" Type="http://schemas.openxmlformats.org/officeDocument/2006/relationships/hyperlink" Target="https://lists.lfai.foundation/g/adlik-announce" TargetMode="External"/><Relationship Id="rId8" Type="http://schemas.openxmlformats.org/officeDocument/2006/relationships/hyperlink" Target="https://lists.lfai.foundation/g/adlik-technical-discuss" TargetMode="External"/></Relationships>
</file>

<file path=ppt/slides/_rels/slide33.xml.rels><?xml version="1.0" encoding="UTF-8" standalone="yes"?><Relationships xmlns="http://schemas.openxmlformats.org/package/2006/relationships"><Relationship Id="rId10" Type="http://schemas.openxmlformats.org/officeDocument/2006/relationships/image" Target="../media/image27.png"/><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13.jpg"/><Relationship Id="rId4" Type="http://schemas.openxmlformats.org/officeDocument/2006/relationships/hyperlink" Target="https://github.com/onnx" TargetMode="External"/><Relationship Id="rId9" Type="http://schemas.openxmlformats.org/officeDocument/2006/relationships/hyperlink" Target="https://lists.lfai.foundation/g/onnx-tsc" TargetMode="External"/><Relationship Id="rId5" Type="http://schemas.openxmlformats.org/officeDocument/2006/relationships/hyperlink" Target="https://onnx.ai" TargetMode="External"/><Relationship Id="rId6" Type="http://schemas.openxmlformats.org/officeDocument/2006/relationships/hyperlink" Target="https://github.com/lfai/artwork/tree/master/projects/onnx" TargetMode="External"/><Relationship Id="rId7" Type="http://schemas.openxmlformats.org/officeDocument/2006/relationships/hyperlink" Target="https://lists.lfai.foundation/g/onnx-announce" TargetMode="External"/><Relationship Id="rId8" Type="http://schemas.openxmlformats.org/officeDocument/2006/relationships/hyperlink" Target="https://lists.lfai.foundation/g/onnx-technical-discuss" TargetMode="External"/></Relationships>
</file>

<file path=ppt/slides/_rels/slide34.xml.rels><?xml version="1.0" encoding="UTF-8" standalone="yes"?><Relationships xmlns="http://schemas.openxmlformats.org/package/2006/relationships"><Relationship Id="rId10" Type="http://schemas.openxmlformats.org/officeDocument/2006/relationships/image" Target="../media/image24.png"/><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13.jpg"/><Relationship Id="rId4" Type="http://schemas.openxmlformats.org/officeDocument/2006/relationships/hyperlink" Target="https://github.com/sparklyr/sparklyr" TargetMode="External"/><Relationship Id="rId9" Type="http://schemas.openxmlformats.org/officeDocument/2006/relationships/hyperlink" Target="https://lists.lfai.foundation/g/sparklyr-tsc" TargetMode="External"/><Relationship Id="rId5" Type="http://schemas.openxmlformats.org/officeDocument/2006/relationships/hyperlink" Target="https://sparklyr.ai/" TargetMode="External"/><Relationship Id="rId6" Type="http://schemas.openxmlformats.org/officeDocument/2006/relationships/hyperlink" Target="https://github.com/lfai/artwork/tree/master/projects/sparklyr" TargetMode="External"/><Relationship Id="rId7" Type="http://schemas.openxmlformats.org/officeDocument/2006/relationships/hyperlink" Target="https://lists.lfai.foundation/g/sparklyr-announce" TargetMode="External"/><Relationship Id="rId8" Type="http://schemas.openxmlformats.org/officeDocument/2006/relationships/hyperlink" Target="https://lists.lfai.foundation/g/sparklyr-technical-discuss" TargetMode="External"/></Relationships>
</file>

<file path=ppt/slides/_rels/slide35.xml.rels><?xml version="1.0" encoding="UTF-8" standalone="yes"?><Relationships xmlns="http://schemas.openxmlformats.org/package/2006/relationships"><Relationship Id="rId10" Type="http://schemas.openxmlformats.org/officeDocument/2006/relationships/image" Target="../media/image34.png"/><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13.jpg"/><Relationship Id="rId4" Type="http://schemas.openxmlformats.org/officeDocument/2006/relationships/hyperlink" Target="https://github.com/MarquezProject/marquez" TargetMode="External"/><Relationship Id="rId9" Type="http://schemas.openxmlformats.org/officeDocument/2006/relationships/hyperlink" Target="https://lists.lfai.foundation/g/marquez-tsc" TargetMode="External"/><Relationship Id="rId5" Type="http://schemas.openxmlformats.org/officeDocument/2006/relationships/hyperlink" Target="https://marquezproject.ai" TargetMode="External"/><Relationship Id="rId6" Type="http://schemas.openxmlformats.org/officeDocument/2006/relationships/hyperlink" Target="https://github.com/lfai/artwork/tree/master/projects/marquez" TargetMode="External"/><Relationship Id="rId7" Type="http://schemas.openxmlformats.org/officeDocument/2006/relationships/hyperlink" Target="https://lists.lfai.foundation/g/marquez-announce" TargetMode="External"/><Relationship Id="rId8" Type="http://schemas.openxmlformats.org/officeDocument/2006/relationships/hyperlink" Target="https://lists.lfai.foundation/g/marquez-technical-discuss" TargetMode="External"/></Relationships>
</file>

<file path=ppt/slides/_rels/slide36.xml.rels><?xml version="1.0" encoding="UTF-8" standalone="yes"?><Relationships xmlns="http://schemas.openxmlformats.org/package/2006/relationships"><Relationship Id="rId10" Type="http://schemas.openxmlformats.org/officeDocument/2006/relationships/image" Target="../media/image23.png"/><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13.jpg"/><Relationship Id="rId4" Type="http://schemas.openxmlformats.org/officeDocument/2006/relationships/hyperlink" Target="https://github.com/milvus-io/milvus" TargetMode="External"/><Relationship Id="rId9" Type="http://schemas.openxmlformats.org/officeDocument/2006/relationships/hyperlink" Target="https://lists.lfai.foundation/g/milvus-tsc" TargetMode="External"/><Relationship Id="rId5" Type="http://schemas.openxmlformats.org/officeDocument/2006/relationships/hyperlink" Target="https://milvus.io/" TargetMode="External"/><Relationship Id="rId6" Type="http://schemas.openxmlformats.org/officeDocument/2006/relationships/hyperlink" Target="https://github.com/lfai/artwork/tree/master/projects/milvus" TargetMode="External"/><Relationship Id="rId7" Type="http://schemas.openxmlformats.org/officeDocument/2006/relationships/hyperlink" Target="https://lists.lfai.foundation/g/milvus-announce" TargetMode="External"/><Relationship Id="rId8" Type="http://schemas.openxmlformats.org/officeDocument/2006/relationships/hyperlink" Target="https://lists.lfai.foundation/g/milvus-technical-discuss" TargetMode="Externa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13.jpg"/><Relationship Id="rId4" Type="http://schemas.openxmlformats.org/officeDocument/2006/relationships/hyperlink" Target="https://github.com/nnstreamer/nnstreamer" TargetMode="External"/><Relationship Id="rId9" Type="http://schemas.openxmlformats.org/officeDocument/2006/relationships/image" Target="../media/image19.png"/><Relationship Id="rId5" Type="http://schemas.openxmlformats.org/officeDocument/2006/relationships/hyperlink" Target="https://github.com/lfai/artwork/tree/master/projects/nnstreamer" TargetMode="External"/><Relationship Id="rId6" Type="http://schemas.openxmlformats.org/officeDocument/2006/relationships/hyperlink" Target="https://lists.lfai.foundation/g/nnstreamer-announce" TargetMode="External"/><Relationship Id="rId7" Type="http://schemas.openxmlformats.org/officeDocument/2006/relationships/hyperlink" Target="https://lists.lfai.foundation/g/nnstreamer-technical-discuss" TargetMode="External"/><Relationship Id="rId8" Type="http://schemas.openxmlformats.org/officeDocument/2006/relationships/hyperlink" Target="https://lists.lfai.foundation/g/nnstreamer-tsc" TargetMode="External"/></Relationships>
</file>

<file path=ppt/slides/_rels/slide38.xml.rels><?xml version="1.0" encoding="UTF-8" standalone="yes"?><Relationships xmlns="http://schemas.openxmlformats.org/package/2006/relationships"><Relationship Id="rId10" Type="http://schemas.openxmlformats.org/officeDocument/2006/relationships/image" Target="../media/image20.png"/><Relationship Id="rId1" Type="http://schemas.openxmlformats.org/officeDocument/2006/relationships/slideLayout" Target="../slideLayouts/slideLayout4.xml"/><Relationship Id="rId2" Type="http://schemas.openxmlformats.org/officeDocument/2006/relationships/notesSlide" Target="../notesSlides/notesSlide38.xml"/><Relationship Id="rId3" Type="http://schemas.openxmlformats.org/officeDocument/2006/relationships/image" Target="../media/image13.jpg"/><Relationship Id="rId4" Type="http://schemas.openxmlformats.org/officeDocument/2006/relationships/hyperlink" Target="https://github.com/ForestFlow/ForestFlow" TargetMode="External"/><Relationship Id="rId9" Type="http://schemas.openxmlformats.org/officeDocument/2006/relationships/hyperlink" Target="https://lists.lfai.foundation/g/forestflow-tsc" TargetMode="External"/><Relationship Id="rId5" Type="http://schemas.openxmlformats.org/officeDocument/2006/relationships/hyperlink" Target="https://forestflow.ai/" TargetMode="External"/><Relationship Id="rId6" Type="http://schemas.openxmlformats.org/officeDocument/2006/relationships/hyperlink" Target="https://github.com/lfai/artwork/tree/master/projects/forestflow" TargetMode="External"/><Relationship Id="rId7" Type="http://schemas.openxmlformats.org/officeDocument/2006/relationships/hyperlink" Target="https://lists.lfai.foundation/g/forestflow-announce" TargetMode="External"/><Relationship Id="rId8" Type="http://schemas.openxmlformats.org/officeDocument/2006/relationships/hyperlink" Target="https://lists.lfai.foundation/g/forestflow-technical-discuss" TargetMode="External"/></Relationships>
</file>

<file path=ppt/slides/_rels/slide39.xml.rels><?xml version="1.0" encoding="UTF-8" standalone="yes"?><Relationships xmlns="http://schemas.openxmlformats.org/package/2006/relationships"><Relationship Id="rId10" Type="http://schemas.openxmlformats.org/officeDocument/2006/relationships/image" Target="../media/image33.png"/><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13.jpg"/><Relationship Id="rId4" Type="http://schemas.openxmlformats.org/officeDocument/2006/relationships/hyperlink" Target="http://github.com/uber/ludwig" TargetMode="External"/><Relationship Id="rId9" Type="http://schemas.openxmlformats.org/officeDocument/2006/relationships/hyperlink" Target="https://lists.lfai.foundation/g/ludwig-tsc" TargetMode="External"/><Relationship Id="rId5" Type="http://schemas.openxmlformats.org/officeDocument/2006/relationships/hyperlink" Target="http://ludwig.ai" TargetMode="External"/><Relationship Id="rId6" Type="http://schemas.openxmlformats.org/officeDocument/2006/relationships/hyperlink" Target="https://github.com/lfai/artwork/tree/master/projects/ludwig" TargetMode="External"/><Relationship Id="rId7" Type="http://schemas.openxmlformats.org/officeDocument/2006/relationships/hyperlink" Target="https://lists.lfai.foundation/g/ludwig-announce" TargetMode="External"/><Relationship Id="rId8" Type="http://schemas.openxmlformats.org/officeDocument/2006/relationships/hyperlink" Target="https://lists.lfai.foundation/g/ludwig-technical-discuss" TargetMode="Externa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xml"/><Relationship Id="rId3" Type="http://schemas.openxmlformats.org/officeDocument/2006/relationships/image" Target="../media/image13.jpg"/></Relationships>
</file>

<file path=ppt/slides/_rels/slide40.xml.rels><?xml version="1.0" encoding="UTF-8" standalone="yes"?><Relationships xmlns="http://schemas.openxmlformats.org/package/2006/relationships"><Relationship Id="rId10" Type="http://schemas.openxmlformats.org/officeDocument/2006/relationships/image" Target="../media/image28.png"/><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13.jpg"/><Relationship Id="rId4" Type="http://schemas.openxmlformats.org/officeDocument/2006/relationships/hyperlink" Target="https://github.com/Trusted-AI/adversarial-robustness-toolbox" TargetMode="External"/><Relationship Id="rId9" Type="http://schemas.openxmlformats.org/officeDocument/2006/relationships/hyperlink" Target="https://lists.lfai.foundation/g/trusted-ai-360-tsc" TargetMode="External"/><Relationship Id="rId5" Type="http://schemas.openxmlformats.org/officeDocument/2006/relationships/hyperlink" Target="https://artoolbox.lfprojects.linuxfoundation.org/" TargetMode="External"/><Relationship Id="rId6" Type="http://schemas.openxmlformats.org/officeDocument/2006/relationships/hyperlink" Target="https://github.com/lfai/artwork/tree/master/projects/adversarial-robustness-toolbox" TargetMode="External"/><Relationship Id="rId7" Type="http://schemas.openxmlformats.org/officeDocument/2006/relationships/hyperlink" Target="https://lists.lfai.foundation/g/trusted-ai-360-announce" TargetMode="External"/><Relationship Id="rId8" Type="http://schemas.openxmlformats.org/officeDocument/2006/relationships/hyperlink" Target="https://lists.lfai.foundation/g/trusted-ai-360-technical-discuss" TargetMode="External"/></Relationships>
</file>

<file path=ppt/slides/_rels/slide41.xml.rels><?xml version="1.0" encoding="UTF-8" standalone="yes"?><Relationships xmlns="http://schemas.openxmlformats.org/package/2006/relationships"><Relationship Id="rId10"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13.jpg"/><Relationship Id="rId4" Type="http://schemas.openxmlformats.org/officeDocument/2006/relationships/hyperlink" Target="https://github.com/Trusted-AI/AIX360" TargetMode="External"/><Relationship Id="rId9" Type="http://schemas.openxmlformats.org/officeDocument/2006/relationships/hyperlink" Target="https://lists.lfai.foundation/g/trusted-ai-360-tsc" TargetMode="External"/><Relationship Id="rId5" Type="http://schemas.openxmlformats.org/officeDocument/2006/relationships/hyperlink" Target="https://aiexplainability.lfprojects.linuxfoundation.org/" TargetMode="External"/><Relationship Id="rId6" Type="http://schemas.openxmlformats.org/officeDocument/2006/relationships/hyperlink" Target="https://github.com/lfai/artwork/tree/master/projects/ai-explainability-360" TargetMode="External"/><Relationship Id="rId7" Type="http://schemas.openxmlformats.org/officeDocument/2006/relationships/hyperlink" Target="https://lists.lfai.foundation/g/trusted-ai-360-announce" TargetMode="External"/><Relationship Id="rId8" Type="http://schemas.openxmlformats.org/officeDocument/2006/relationships/hyperlink" Target="https://lists.lfai.foundation/g/trusted-ai-360-technical-discuss" TargetMode="External"/></Relationships>
</file>

<file path=ppt/slides/_rels/slide42.xml.rels><?xml version="1.0" encoding="UTF-8" standalone="yes"?><Relationships xmlns="http://schemas.openxmlformats.org/package/2006/relationships"><Relationship Id="rId11" Type="http://schemas.openxmlformats.org/officeDocument/2006/relationships/image" Target="../media/image22.png"/><Relationship Id="rId10" Type="http://schemas.openxmlformats.org/officeDocument/2006/relationships/image" Target="../media/image31.png"/><Relationship Id="rId12" Type="http://schemas.openxmlformats.org/officeDocument/2006/relationships/image" Target="../media/image25.png"/><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3.jpg"/><Relationship Id="rId4" Type="http://schemas.openxmlformats.org/officeDocument/2006/relationships/hyperlink" Target="https://github.com/Trusted-AI/AIF360" TargetMode="External"/><Relationship Id="rId9" Type="http://schemas.openxmlformats.org/officeDocument/2006/relationships/hyperlink" Target="https://lists.lfai.foundation/g/trusted-ai-360-tsc" TargetMode="External"/><Relationship Id="rId5" Type="http://schemas.openxmlformats.org/officeDocument/2006/relationships/hyperlink" Target="https://aifairness.lfprojects.linuxfoundation.org/" TargetMode="External"/><Relationship Id="rId6" Type="http://schemas.openxmlformats.org/officeDocument/2006/relationships/hyperlink" Target="https://github.com/lfai/artwork/tree/master/projects/ai-fairness-360" TargetMode="External"/><Relationship Id="rId7" Type="http://schemas.openxmlformats.org/officeDocument/2006/relationships/hyperlink" Target="https://lists.lfai.foundation/g/trusted-ai-360-announce" TargetMode="External"/><Relationship Id="rId8" Type="http://schemas.openxmlformats.org/officeDocument/2006/relationships/hyperlink" Target="https://lists.lfai.foundation/g/trusted-ai-360-technical-discuss" TargetMode="External"/></Relationships>
</file>

<file path=ppt/slides/_rels/slide43.xml.rels><?xml version="1.0" encoding="UTF-8" standalone="yes"?><Relationships xmlns="http://schemas.openxmlformats.org/package/2006/relationships"><Relationship Id="rId10" Type="http://schemas.openxmlformats.org/officeDocument/2006/relationships/image" Target="../media/image18.png"/><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13.jpg"/><Relationship Id="rId4" Type="http://schemas.openxmlformats.org/officeDocument/2006/relationships/hyperlink" Target="https://github.com/amundsen-io" TargetMode="External"/><Relationship Id="rId9" Type="http://schemas.openxmlformats.org/officeDocument/2006/relationships/hyperlink" Target="https://lists.lfai.foundation/g/amundsen-tsc" TargetMode="External"/><Relationship Id="rId5" Type="http://schemas.openxmlformats.org/officeDocument/2006/relationships/hyperlink" Target="https://www.amundsen.io/" TargetMode="External"/><Relationship Id="rId6" Type="http://schemas.openxmlformats.org/officeDocument/2006/relationships/hyperlink" Target="https://github.com/lfai/artwork/tree/master/projects/amundsen" TargetMode="External"/><Relationship Id="rId7" Type="http://schemas.openxmlformats.org/officeDocument/2006/relationships/hyperlink" Target="https://lists.lfai.foundation/g/amundsen-announce" TargetMode="External"/><Relationship Id="rId8" Type="http://schemas.openxmlformats.org/officeDocument/2006/relationships/hyperlink" Target="https://lists.lfai.foundation/g/amundsen-technical-discuss" TargetMode="Externa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13.jpg"/><Relationship Id="rId4" Type="http://schemas.openxmlformats.org/officeDocument/2006/relationships/hyperlink" Target="https://github.com/didi/delta" TargetMode="External"/><Relationship Id="rId9" Type="http://schemas.openxmlformats.org/officeDocument/2006/relationships/image" Target="../media/image32.png"/><Relationship Id="rId5" Type="http://schemas.openxmlformats.org/officeDocument/2006/relationships/hyperlink" Target="https://github.com/lfai/artwork/tree/master/projects/delta" TargetMode="External"/><Relationship Id="rId6" Type="http://schemas.openxmlformats.org/officeDocument/2006/relationships/hyperlink" Target="https://lists.lfai.foundation/g/delta-announce" TargetMode="External"/><Relationship Id="rId7" Type="http://schemas.openxmlformats.org/officeDocument/2006/relationships/hyperlink" Target="https://lists.lfai.foundation/g/delta-technical-discuss" TargetMode="External"/><Relationship Id="rId8" Type="http://schemas.openxmlformats.org/officeDocument/2006/relationships/hyperlink" Target="https://lists.lfai.foundation/g/delta-tsc" TargetMode="External"/></Relationships>
</file>

<file path=ppt/slides/_rels/slide45.xml.rels><?xml version="1.0" encoding="UTF-8" standalone="yes"?><Relationships xmlns="http://schemas.openxmlformats.org/package/2006/relationships"><Relationship Id="rId10" Type="http://schemas.openxmlformats.org/officeDocument/2006/relationships/image" Target="../media/image35.png"/><Relationship Id="rId1" Type="http://schemas.openxmlformats.org/officeDocument/2006/relationships/slideLayout" Target="../slideLayouts/slideLayout4.xml"/><Relationship Id="rId2" Type="http://schemas.openxmlformats.org/officeDocument/2006/relationships/notesSlide" Target="../notesSlides/notesSlide45.xml"/><Relationship Id="rId3" Type="http://schemas.openxmlformats.org/officeDocument/2006/relationships/image" Target="../media/image13.jpg"/><Relationship Id="rId4" Type="http://schemas.openxmlformats.org/officeDocument/2006/relationships/hyperlink" Target="https://github.com/soajs" TargetMode="External"/><Relationship Id="rId9" Type="http://schemas.openxmlformats.org/officeDocument/2006/relationships/hyperlink" Target="https://lists.lfai.foundation/g/soajs-tsc" TargetMode="External"/><Relationship Id="rId5" Type="http://schemas.openxmlformats.org/officeDocument/2006/relationships/hyperlink" Target="https://www.soajs.org/" TargetMode="External"/><Relationship Id="rId6" Type="http://schemas.openxmlformats.org/officeDocument/2006/relationships/hyperlink" Target="https://github.com/lfai/artwork/tree/master/projects/soajs" TargetMode="External"/><Relationship Id="rId7" Type="http://schemas.openxmlformats.org/officeDocument/2006/relationships/hyperlink" Target="https://lists.lfai.foundation/g/soajs-announce" TargetMode="External"/><Relationship Id="rId8" Type="http://schemas.openxmlformats.org/officeDocument/2006/relationships/hyperlink" Target="https://lists.lfai.foundation/g/soajs-technical-discuss" TargetMode="External"/></Relationships>
</file>

<file path=ppt/slides/_rels/slide46.xml.rels><?xml version="1.0" encoding="UTF-8" standalone="yes"?><Relationships xmlns="http://schemas.openxmlformats.org/package/2006/relationships"><Relationship Id="rId10" Type="http://schemas.openxmlformats.org/officeDocument/2006/relationships/image" Target="../media/image38.png"/><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13.jpg"/><Relationship Id="rId4" Type="http://schemas.openxmlformats.org/officeDocument/2006/relationships/hyperlink" Target="https://github.com/feast-dev/feast" TargetMode="External"/><Relationship Id="rId9" Type="http://schemas.openxmlformats.org/officeDocument/2006/relationships/hyperlink" Target="https://lists.lfai.foundation/g/feast-tsc" TargetMode="External"/><Relationship Id="rId5" Type="http://schemas.openxmlformats.org/officeDocument/2006/relationships/hyperlink" Target="https://feast.dev/" TargetMode="External"/><Relationship Id="rId6" Type="http://schemas.openxmlformats.org/officeDocument/2006/relationships/hyperlink" Target="https://github.com/lfai/artwork/tree/master/projects/feast" TargetMode="External"/><Relationship Id="rId7" Type="http://schemas.openxmlformats.org/officeDocument/2006/relationships/hyperlink" Target="https://lists.lfai.foundation/g/feast-announce" TargetMode="External"/><Relationship Id="rId8" Type="http://schemas.openxmlformats.org/officeDocument/2006/relationships/hyperlink" Target="https://lists.lfai.foundation/g/feast-technical-discuss" TargetMode="External"/></Relationships>
</file>

<file path=ppt/slides/_rels/slide47.xml.rels><?xml version="1.0" encoding="UTF-8" standalone="yes"?><Relationships xmlns="http://schemas.openxmlformats.org/package/2006/relationships"><Relationship Id="rId10" Type="http://schemas.openxmlformats.org/officeDocument/2006/relationships/image" Target="../media/image41.png"/><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13.jpg"/><Relationship Id="rId4" Type="http://schemas.openxmlformats.org/officeDocument/2006/relationships/hyperlink" Target="https://github.com/odpi/egeria" TargetMode="External"/><Relationship Id="rId9" Type="http://schemas.openxmlformats.org/officeDocument/2006/relationships/hyperlink" Target="https://lists.lfaidata.foundation/g/egeria-tsc" TargetMode="External"/><Relationship Id="rId5" Type="http://schemas.openxmlformats.org/officeDocument/2006/relationships/hyperlink" Target="https://egeria-project.org" TargetMode="External"/><Relationship Id="rId6" Type="http://schemas.openxmlformats.org/officeDocument/2006/relationships/hyperlink" Target="https://artwork.lfaidata.foundation/projects/egeria/" TargetMode="External"/><Relationship Id="rId7" Type="http://schemas.openxmlformats.org/officeDocument/2006/relationships/hyperlink" Target="https://lists.lfaidata.foundation/g/egeria-announce" TargetMode="External"/><Relationship Id="rId8" Type="http://schemas.openxmlformats.org/officeDocument/2006/relationships/hyperlink" Target="https://lists.lfaidata.foundation/g/egeria-technical-discuss" TargetMode="Externa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 Id="rId3" Type="http://schemas.openxmlformats.org/officeDocument/2006/relationships/image" Target="../media/image13.jpg"/><Relationship Id="rId4" Type="http://schemas.openxmlformats.org/officeDocument/2006/relationships/hyperlink" Target="https://github.com/odpi/opends4all" TargetMode="External"/><Relationship Id="rId9" Type="http://schemas.openxmlformats.org/officeDocument/2006/relationships/image" Target="../media/image36.png"/><Relationship Id="rId5" Type="http://schemas.openxmlformats.org/officeDocument/2006/relationships/hyperlink" Target="https://artwork.lfaidata.foundation/projects/opends4all/" TargetMode="External"/><Relationship Id="rId6" Type="http://schemas.openxmlformats.org/officeDocument/2006/relationships/hyperlink" Target="https://lists.lfaidata.foundation/g/opends4all-announce" TargetMode="External"/><Relationship Id="rId7" Type="http://schemas.openxmlformats.org/officeDocument/2006/relationships/hyperlink" Target="https://lists.lfaidata.foundation/g/opends4all-technical-discuss" TargetMode="External"/><Relationship Id="rId8" Type="http://schemas.openxmlformats.org/officeDocument/2006/relationships/hyperlink" Target="https://lists.lfaidata.foundation/g/opends4all-tsc" TargetMode="External"/></Relationships>
</file>

<file path=ppt/slides/_rels/slide49.xml.rels><?xml version="1.0" encoding="UTF-8" standalone="yes"?><Relationships xmlns="http://schemas.openxmlformats.org/package/2006/relationships"><Relationship Id="rId11" Type="http://schemas.openxmlformats.org/officeDocument/2006/relationships/image" Target="../media/image40.png"/><Relationship Id="rId10" Type="http://schemas.openxmlformats.org/officeDocument/2006/relationships/hyperlink" Target="https://lists.lfaidata.foundation/g/janusgraph-tsc" TargetMode="External"/><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13.jpg"/><Relationship Id="rId4" Type="http://schemas.openxmlformats.org/officeDocument/2006/relationships/hyperlink" Target="https://github.com/janusgraph" TargetMode="External"/><Relationship Id="rId9" Type="http://schemas.openxmlformats.org/officeDocument/2006/relationships/hyperlink" Target="https://lists.lfaidata.foundation/g/janusgraph-dev" TargetMode="External"/><Relationship Id="rId5" Type="http://schemas.openxmlformats.org/officeDocument/2006/relationships/hyperlink" Target="https://janusgraph.org" TargetMode="External"/><Relationship Id="rId6" Type="http://schemas.openxmlformats.org/officeDocument/2006/relationships/hyperlink" Target="https://artwork.lfaidata.foundation/projects/janusgraph/" TargetMode="External"/><Relationship Id="rId7" Type="http://schemas.openxmlformats.org/officeDocument/2006/relationships/hyperlink" Target="https://lists.lfaidata.foundation/g/janusgraph-announce" TargetMode="External"/><Relationship Id="rId8" Type="http://schemas.openxmlformats.org/officeDocument/2006/relationships/hyperlink" Target="https://lists.lfaidata.foundation/g/janusgraph-user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5.xml"/><Relationship Id="rId3" Type="http://schemas.openxmlformats.org/officeDocument/2006/relationships/image" Target="../media/image13.jpg"/><Relationship Id="rId4" Type="http://schemas.openxmlformats.org/officeDocument/2006/relationships/slide" Target="/ppt/slides/slide6.xml"/><Relationship Id="rId5" Type="http://schemas.openxmlformats.org/officeDocument/2006/relationships/slide" Target="/ppt/slides/slide17.xml"/><Relationship Id="rId6" Type="http://schemas.openxmlformats.org/officeDocument/2006/relationships/slide" Target="/ppt/slides/slide19.xml"/><Relationship Id="rId7" Type="http://schemas.openxmlformats.org/officeDocument/2006/relationships/slide" Target="/ppt/slides/slide61.xml"/><Relationship Id="rId8" Type="http://schemas.openxmlformats.org/officeDocument/2006/relationships/slide" Target="/ppt/slides/slide65.xml"/></Relationships>
</file>

<file path=ppt/slides/_rels/slide50.xml.rels><?xml version="1.0" encoding="UTF-8" standalone="yes"?><Relationships xmlns="http://schemas.openxmlformats.org/package/2006/relationships"><Relationship Id="rId10" Type="http://schemas.openxmlformats.org/officeDocument/2006/relationships/image" Target="../media/image51.png"/><Relationship Id="rId1" Type="http://schemas.openxmlformats.org/officeDocument/2006/relationships/slideLayout" Target="../slideLayouts/slideLayout4.xml"/><Relationship Id="rId2" Type="http://schemas.openxmlformats.org/officeDocument/2006/relationships/notesSlide" Target="../notesSlides/notesSlide50.xml"/><Relationship Id="rId3" Type="http://schemas.openxmlformats.org/officeDocument/2006/relationships/image" Target="../media/image13.jpg"/><Relationship Id="rId4" Type="http://schemas.openxmlformats.org/officeDocument/2006/relationships/hyperlink" Target="https://github.com/datadotworld/data-practices-site" TargetMode="External"/><Relationship Id="rId9" Type="http://schemas.openxmlformats.org/officeDocument/2006/relationships/hyperlink" Target="https://lists.lfaidata.foundation/g/datapractices-tsc" TargetMode="External"/><Relationship Id="rId5" Type="http://schemas.openxmlformats.org/officeDocument/2006/relationships/hyperlink" Target="https://datapractices.org/" TargetMode="External"/><Relationship Id="rId6" Type="http://schemas.openxmlformats.org/officeDocument/2006/relationships/hyperlink" Target="https://artwork.lfaidata.foundation/projects/datapractices/" TargetMode="External"/><Relationship Id="rId7" Type="http://schemas.openxmlformats.org/officeDocument/2006/relationships/hyperlink" Target="https://lists.lfaidata.foundation/g/datapractices-announce" TargetMode="External"/><Relationship Id="rId8" Type="http://schemas.openxmlformats.org/officeDocument/2006/relationships/hyperlink" Target="https://lists.lfaidata.foundation/g/datapractices-technical-discuss" TargetMode="External"/></Relationships>
</file>

<file path=ppt/slides/_rels/slide51.xml.rels><?xml version="1.0" encoding="UTF-8" standalone="yes"?><Relationships xmlns="http://schemas.openxmlformats.org/package/2006/relationships"><Relationship Id="rId10" Type="http://schemas.openxmlformats.org/officeDocument/2006/relationships/image" Target="../media/image52.png"/><Relationship Id="rId1" Type="http://schemas.openxmlformats.org/officeDocument/2006/relationships/slideLayout" Target="../slideLayouts/slideLayout4.xml"/><Relationship Id="rId2" Type="http://schemas.openxmlformats.org/officeDocument/2006/relationships/notesSlide" Target="../notesSlides/notesSlide51.xml"/><Relationship Id="rId3" Type="http://schemas.openxmlformats.org/officeDocument/2006/relationships/image" Target="../media/image13.jpg"/><Relationship Id="rId4" Type="http://schemas.openxmlformats.org/officeDocument/2006/relationships/hyperlink" Target="https://github.com/datashim-io/datashim" TargetMode="External"/><Relationship Id="rId9" Type="http://schemas.openxmlformats.org/officeDocument/2006/relationships/hyperlink" Target="https://lists.lfai.foundation/g/datashim-tsc" TargetMode="External"/><Relationship Id="rId5" Type="http://schemas.openxmlformats.org/officeDocument/2006/relationships/hyperlink" Target="https://datashim.io/" TargetMode="External"/><Relationship Id="rId6" Type="http://schemas.openxmlformats.org/officeDocument/2006/relationships/hyperlink" Target="https://github.com/lfai/artwork/tree/master/projects/datashim" TargetMode="External"/><Relationship Id="rId7" Type="http://schemas.openxmlformats.org/officeDocument/2006/relationships/hyperlink" Target="https://lists.lfai.foundation/g/datashim-announce" TargetMode="External"/><Relationship Id="rId8" Type="http://schemas.openxmlformats.org/officeDocument/2006/relationships/hyperlink" Target="https://lists.lfai.foundation/g/datashim-technical-discuss" TargetMode="External"/></Relationships>
</file>

<file path=ppt/slides/_rels/slide52.xml.rels><?xml version="1.0" encoding="UTF-8" standalone="yes"?><Relationships xmlns="http://schemas.openxmlformats.org/package/2006/relationships"><Relationship Id="rId10" Type="http://schemas.openxmlformats.org/officeDocument/2006/relationships/image" Target="../media/image44.png"/><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13.jpg"/><Relationship Id="rId4" Type="http://schemas.openxmlformats.org/officeDocument/2006/relationships/hyperlink" Target="https://github.com/flyteorg/flyte" TargetMode="External"/><Relationship Id="rId9" Type="http://schemas.openxmlformats.org/officeDocument/2006/relationships/hyperlink" Target="https://lists.lfai.foundation/g/feast-tsc" TargetMode="External"/><Relationship Id="rId5" Type="http://schemas.openxmlformats.org/officeDocument/2006/relationships/hyperlink" Target="https://flyte.org/" TargetMode="External"/><Relationship Id="rId6" Type="http://schemas.openxmlformats.org/officeDocument/2006/relationships/hyperlink" Target="https://github.com/lfai/artwork/tree/master/projects/flyte" TargetMode="External"/><Relationship Id="rId7" Type="http://schemas.openxmlformats.org/officeDocument/2006/relationships/hyperlink" Target="https://lists.lfai.foundation/g/flyte-announce" TargetMode="External"/><Relationship Id="rId8" Type="http://schemas.openxmlformats.org/officeDocument/2006/relationships/hyperlink" Target="https://lists.lfai.foundation/g/flyte-technical-discuss" TargetMode="External"/></Relationships>
</file>

<file path=ppt/slides/_rels/slide53.xml.rels><?xml version="1.0" encoding="UTF-8" standalone="yes"?><Relationships xmlns="http://schemas.openxmlformats.org/package/2006/relationships"><Relationship Id="rId10" Type="http://schemas.openxmlformats.org/officeDocument/2006/relationships/image" Target="../media/image39.png"/><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13.jpg"/><Relationship Id="rId4" Type="http://schemas.openxmlformats.org/officeDocument/2006/relationships/hyperlink" Target="https://github.com/RosaeNLG/rosaenlg" TargetMode="External"/><Relationship Id="rId9" Type="http://schemas.openxmlformats.org/officeDocument/2006/relationships/hyperlink" Target="https://lists.lfai.foundation/g/rosaenlg-tsc" TargetMode="External"/><Relationship Id="rId5" Type="http://schemas.openxmlformats.org/officeDocument/2006/relationships/hyperlink" Target="https://rosaenlg.org" TargetMode="External"/><Relationship Id="rId6" Type="http://schemas.openxmlformats.org/officeDocument/2006/relationships/hyperlink" Target="https://github.com/lfai/artwork/tree/master/projects/rosaenlg" TargetMode="External"/><Relationship Id="rId7" Type="http://schemas.openxmlformats.org/officeDocument/2006/relationships/hyperlink" Target="https://lists.lfai.foundation/g/rosaenlg-announce" TargetMode="External"/><Relationship Id="rId8" Type="http://schemas.openxmlformats.org/officeDocument/2006/relationships/hyperlink" Target="https://lists.lfai.foundation/g/rosaenlg-technical-discuss" TargetMode="External"/></Relationships>
</file>

<file path=ppt/slides/_rels/slide54.xml.rels><?xml version="1.0" encoding="UTF-8" standalone="yes"?><Relationships xmlns="http://schemas.openxmlformats.org/package/2006/relationships"><Relationship Id="rId10" Type="http://schemas.openxmlformats.org/officeDocument/2006/relationships/image" Target="../media/image42.png"/><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3.jpg"/><Relationship Id="rId4" Type="http://schemas.openxmlformats.org/officeDocument/2006/relationships/hyperlink" Target="https://github.com/Substra" TargetMode="External"/><Relationship Id="rId9" Type="http://schemas.openxmlformats.org/officeDocument/2006/relationships/hyperlink" Target="https://lists.lfai.foundation/g/substra-tsc" TargetMode="External"/><Relationship Id="rId5" Type="http://schemas.openxmlformats.org/officeDocument/2006/relationships/hyperlink" Target="https://www.substra.ai/" TargetMode="External"/><Relationship Id="rId6" Type="http://schemas.openxmlformats.org/officeDocument/2006/relationships/hyperlink" Target="https://github.com/lfai/artwork/tree/main/projects/substra" TargetMode="External"/><Relationship Id="rId7" Type="http://schemas.openxmlformats.org/officeDocument/2006/relationships/hyperlink" Target="https://lists.lfai.foundation/g/substra-announce" TargetMode="External"/><Relationship Id="rId8" Type="http://schemas.openxmlformats.org/officeDocument/2006/relationships/hyperlink" Target="https://lists.lfai.foundation/g/substra-technical-discuss"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3.jpg"/><Relationship Id="rId4" Type="http://schemas.openxmlformats.org/officeDocument/2006/relationships/hyperlink" Target="https://github.com/KomputeProject/kompute" TargetMode="External"/><Relationship Id="rId9" Type="http://schemas.openxmlformats.org/officeDocument/2006/relationships/image" Target="../media/image37.png"/><Relationship Id="rId5" Type="http://schemas.openxmlformats.org/officeDocument/2006/relationships/hyperlink" Target="https://github.com/lfai/artwork/tree/main/projects/kompute" TargetMode="External"/><Relationship Id="rId6" Type="http://schemas.openxmlformats.org/officeDocument/2006/relationships/hyperlink" Target="https://lists.lfai.foundation/g/kompute-announce" TargetMode="External"/><Relationship Id="rId7" Type="http://schemas.openxmlformats.org/officeDocument/2006/relationships/hyperlink" Target="https://lists.lfai.foundation/g/kompute-technical-discuss" TargetMode="External"/><Relationship Id="rId8" Type="http://schemas.openxmlformats.org/officeDocument/2006/relationships/hyperlink" Target="https://lists.lfai.foundation/g/kompute-tsc"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3.jpg"/><Relationship Id="rId4" Type="http://schemas.openxmlformats.org/officeDocument/2006/relationships/hyperlink" Target="https://github.com/machine-learning-exchange/mlx" TargetMode="External"/><Relationship Id="rId9" Type="http://schemas.openxmlformats.org/officeDocument/2006/relationships/image" Target="../media/image43.png"/><Relationship Id="rId5" Type="http://schemas.openxmlformats.org/officeDocument/2006/relationships/hyperlink" Target="https://github.com/machine-learning-exchange/artwork" TargetMode="External"/><Relationship Id="rId6" Type="http://schemas.openxmlformats.org/officeDocument/2006/relationships/hyperlink" Target="https://lists.lfai.foundation/g/mlx-announce" TargetMode="External"/><Relationship Id="rId7" Type="http://schemas.openxmlformats.org/officeDocument/2006/relationships/hyperlink" Target="https://lists.lfai.foundation/g/mlx-technical-discuss" TargetMode="External"/><Relationship Id="rId8" Type="http://schemas.openxmlformats.org/officeDocument/2006/relationships/hyperlink" Target="https://lists.lfai.foundation/g/mlx-tsc" TargetMode="External"/></Relationships>
</file>

<file path=ppt/slides/_rels/slide57.xml.rels><?xml version="1.0" encoding="UTF-8" standalone="yes"?><Relationships xmlns="http://schemas.openxmlformats.org/package/2006/relationships"><Relationship Id="rId10" Type="http://schemas.openxmlformats.org/officeDocument/2006/relationships/image" Target="../media/image49.png"/><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13.jpg"/><Relationship Id="rId4" Type="http://schemas.openxmlformats.org/officeDocument/2006/relationships/hyperlink" Target="https://github.com/OpenLineage/OpenLineage" TargetMode="External"/><Relationship Id="rId9" Type="http://schemas.openxmlformats.org/officeDocument/2006/relationships/hyperlink" Target="https://lists.lfai.foundation/g/openlineage-tsc" TargetMode="External"/><Relationship Id="rId5" Type="http://schemas.openxmlformats.org/officeDocument/2006/relationships/hyperlink" Target="http://openlineage.io/" TargetMode="External"/><Relationship Id="rId6" Type="http://schemas.openxmlformats.org/officeDocument/2006/relationships/hyperlink" Target="https://github.com/lfai/artwork/tree/main/projects/openlineage" TargetMode="External"/><Relationship Id="rId7" Type="http://schemas.openxmlformats.org/officeDocument/2006/relationships/hyperlink" Target="https://lists.lfai.foundation/g/openlineage-announce" TargetMode="External"/><Relationship Id="rId8" Type="http://schemas.openxmlformats.org/officeDocument/2006/relationships/hyperlink" Target="https://lists.lfai.foundation/g/openlineage-technical-discuss" TargetMode="Externa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 Id="rId3" Type="http://schemas.openxmlformats.org/officeDocument/2006/relationships/image" Target="../media/image13.jpg"/><Relationship Id="rId4" Type="http://schemas.openxmlformats.org/officeDocument/2006/relationships/hyperlink" Target="https://github.com/linkedin/TonY" TargetMode="External"/><Relationship Id="rId9" Type="http://schemas.openxmlformats.org/officeDocument/2006/relationships/image" Target="../media/image48.png"/><Relationship Id="rId5" Type="http://schemas.openxmlformats.org/officeDocument/2006/relationships/hyperlink" Target="https://github.com/lfai/artwork/tree/main/projects/tony" TargetMode="External"/><Relationship Id="rId6" Type="http://schemas.openxmlformats.org/officeDocument/2006/relationships/hyperlink" Target="https://lists.lfai.foundation/g/tony-announce" TargetMode="External"/><Relationship Id="rId7" Type="http://schemas.openxmlformats.org/officeDocument/2006/relationships/hyperlink" Target="https://lists.lfai.foundation/g/tony-technical-discuss" TargetMode="External"/><Relationship Id="rId8" Type="http://schemas.openxmlformats.org/officeDocument/2006/relationships/hyperlink" Target="https://lists.lfai.foundation/g/tony-tsc" TargetMode="Externa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 Id="rId3" Type="http://schemas.openxmlformats.org/officeDocument/2006/relationships/image" Target="../media/image13.jpg"/><Relationship Id="rId4" Type="http://schemas.openxmlformats.org/officeDocument/2006/relationships/hyperlink" Target="https://github.com/kedroproject/" TargetMode="External"/><Relationship Id="rId9" Type="http://schemas.openxmlformats.org/officeDocument/2006/relationships/image" Target="../media/image45.png"/><Relationship Id="rId5" Type="http://schemas.openxmlformats.org/officeDocument/2006/relationships/hyperlink" Target="https://github.com/lfai/artwork/tree/main/projects/kedro" TargetMode="External"/><Relationship Id="rId6" Type="http://schemas.openxmlformats.org/officeDocument/2006/relationships/hyperlink" Target="https://lists.lfai.foundation/g/kedro-announce" TargetMode="External"/><Relationship Id="rId7" Type="http://schemas.openxmlformats.org/officeDocument/2006/relationships/hyperlink" Target="https://lists.lfai.foundation/g/kedro-technical-discuss" TargetMode="External"/><Relationship Id="rId8" Type="http://schemas.openxmlformats.org/officeDocument/2006/relationships/hyperlink" Target="https://lists.lfai.foundation/g/kedro-tsc"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 Id="rId3" Type="http://schemas.openxmlformats.org/officeDocument/2006/relationships/image" Target="../media/image12.jpg"/><Relationship Id="rId4" Type="http://schemas.openxmlformats.org/officeDocument/2006/relationships/image" Target="../media/image6.png"/></Relationships>
</file>

<file path=ppt/slides/_rels/slide60.xml.rels><?xml version="1.0" encoding="UTF-8" standalone="yes"?><Relationships xmlns="http://schemas.openxmlformats.org/package/2006/relationships"><Relationship Id="rId11" Type="http://schemas.openxmlformats.org/officeDocument/2006/relationships/image" Target="../media/image46.png"/><Relationship Id="rId10" Type="http://schemas.openxmlformats.org/officeDocument/2006/relationships/hyperlink" Target="https://lists.lfai.foundation/g/openbytes-tsc" TargetMode="External"/><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13.jpg"/><Relationship Id="rId4" Type="http://schemas.openxmlformats.org/officeDocument/2006/relationships/hyperlink" Target="https://github.com/Project-OpenBytes/" TargetMode="External"/><Relationship Id="rId9" Type="http://schemas.openxmlformats.org/officeDocument/2006/relationships/hyperlink" Target="https://lists.lfai.foundation/g/openbytes-technical-discuss" TargetMode="External"/><Relationship Id="rId5" Type="http://schemas.openxmlformats.org/officeDocument/2006/relationships/hyperlink" Target="https://www.openbytes.io/" TargetMode="External"/><Relationship Id="rId6" Type="http://schemas.openxmlformats.org/officeDocument/2006/relationships/hyperlink" Target="https://github.com/lfai/artwork/tree/main/projects/openbytes" TargetMode="External"/><Relationship Id="rId7" Type="http://schemas.openxmlformats.org/officeDocument/2006/relationships/hyperlink" Target="https://lists.lfai.foundation/g/openbytes-announce" TargetMode="External"/><Relationship Id="rId8" Type="http://schemas.openxmlformats.org/officeDocument/2006/relationships/hyperlink" Target="https://lists.lfaidata.foundation/g/openbytes-security"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1.xml"/><Relationship Id="rId3" Type="http://schemas.openxmlformats.org/officeDocument/2006/relationships/image" Target="../media/image12.jpg"/><Relationship Id="rId4" Type="http://schemas.openxmlformats.org/officeDocument/2006/relationships/image" Target="../media/image50.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62.xml"/><Relationship Id="rId3" Type="http://schemas.openxmlformats.org/officeDocument/2006/relationships/image" Target="../media/image13.jp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3.xml"/><Relationship Id="rId3" Type="http://schemas.openxmlformats.org/officeDocument/2006/relationships/image" Target="../media/image13.jpg"/><Relationship Id="rId4" Type="http://schemas.openxmlformats.org/officeDocument/2006/relationships/hyperlink" Target="https://github.com/lfai/proposing-projects/tree/master/proposals" TargetMode="External"/><Relationship Id="rId5" Type="http://schemas.openxmlformats.org/officeDocument/2006/relationships/hyperlink" Target="https://lfaidata.foundation/proposal-and-hosting-process/" TargetMode="External"/><Relationship Id="rId6" Type="http://schemas.openxmlformats.org/officeDocument/2006/relationships/hyperlink" Target="https://github.com/lfai/proposing-projects" TargetMode="Externa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4.xml"/><Relationship Id="rId3" Type="http://schemas.openxmlformats.org/officeDocument/2006/relationships/image" Target="../media/image13.jpg"/><Relationship Id="rId4" Type="http://schemas.openxmlformats.org/officeDocument/2006/relationships/image" Target="../media/image4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5.xml"/><Relationship Id="rId3" Type="http://schemas.openxmlformats.org/officeDocument/2006/relationships/image" Target="../media/image12.jpg"/><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6.xml"/><Relationship Id="rId3" Type="http://schemas.openxmlformats.org/officeDocument/2006/relationships/image" Target="../media/image13.jpg"/><Relationship Id="rId4" Type="http://schemas.openxmlformats.org/officeDocument/2006/relationships/image" Target="../media/image5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7.xml"/><Relationship Id="rId3" Type="http://schemas.openxmlformats.org/officeDocument/2006/relationships/image" Target="../media/image13.jpg"/><Relationship Id="rId4" Type="http://schemas.openxmlformats.org/officeDocument/2006/relationships/image" Target="../media/image5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8.xml"/><Relationship Id="rId3" Type="http://schemas.openxmlformats.org/officeDocument/2006/relationships/image" Target="../media/image13.jpg"/><Relationship Id="rId4" Type="http://schemas.openxmlformats.org/officeDocument/2006/relationships/image" Target="../media/image5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9.xml"/><Relationship Id="rId3" Type="http://schemas.openxmlformats.org/officeDocument/2006/relationships/image" Target="../media/image13.jpg"/><Relationship Id="rId4" Type="http://schemas.openxmlformats.org/officeDocument/2006/relationships/image" Target="../media/image5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3.jpg"/><Relationship Id="rId4" Type="http://schemas.openxmlformats.org/officeDocument/2006/relationships/hyperlink" Target="https://lfaidata.foundation/about/charter/" TargetMode="Externa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hyperlink" Target="https://github.com/lfai/artwork/tree/master/lfai-membership-badge" TargetMode="External"/><Relationship Id="rId6" Type="http://schemas.openxmlformats.org/officeDocument/2006/relationships/image" Target="../media/image55.png"/><Relationship Id="rId7" Type="http://schemas.openxmlformats.org/officeDocument/2006/relationships/image" Target="../media/image57.png"/><Relationship Id="rId8" Type="http://schemas.openxmlformats.org/officeDocument/2006/relationships/image" Target="../media/image59.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13.jpg"/><Relationship Id="rId4" Type="http://schemas.openxmlformats.org/officeDocument/2006/relationships/image" Target="../media/image12.jpg"/><Relationship Id="rId5" Type="http://schemas.openxmlformats.org/officeDocument/2006/relationships/hyperlink" Target="https://github.com/lfai/artwork/tree/master/lfai-project-badge" TargetMode="External"/><Relationship Id="rId6" Type="http://schemas.openxmlformats.org/officeDocument/2006/relationships/image" Target="../media/image60.png"/><Relationship Id="rId7" Type="http://schemas.openxmlformats.org/officeDocument/2006/relationships/image" Target="../media/image61.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2.xml"/><Relationship Id="rId3" Type="http://schemas.openxmlformats.org/officeDocument/2006/relationships/image" Target="../media/image63.jpg"/><Relationship Id="rId4" Type="http://schemas.openxmlformats.org/officeDocument/2006/relationships/hyperlink" Target="https://landscape.lfai.foundation/" TargetMode="External"/><Relationship Id="rId5" Type="http://schemas.openxmlformats.org/officeDocument/2006/relationships/image" Target="../media/image56.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73.xml"/><Relationship Id="rId3" Type="http://schemas.openxmlformats.org/officeDocument/2006/relationships/image" Target="../media/image6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4.xml"/><Relationship Id="rId3" Type="http://schemas.openxmlformats.org/officeDocument/2006/relationships/image" Target="../media/image13.jpg"/><Relationship Id="rId4" Type="http://schemas.openxmlformats.org/officeDocument/2006/relationships/hyperlink" Target="https://lfaidata.foundation" TargetMode="External"/><Relationship Id="rId9" Type="http://schemas.openxmlformats.org/officeDocument/2006/relationships/hyperlink" Target="https://lists.lfaidata.foundation/g/main" TargetMode="External"/><Relationship Id="rId5" Type="http://schemas.openxmlformats.org/officeDocument/2006/relationships/hyperlink" Target="http://info@lfaidata.foundation" TargetMode="External"/><Relationship Id="rId6" Type="http://schemas.openxmlformats.org/officeDocument/2006/relationships/hyperlink" Target="https://twitter.com/LFAIDataFdn" TargetMode="External"/><Relationship Id="rId7" Type="http://schemas.openxmlformats.org/officeDocument/2006/relationships/hyperlink" Target="http://l.lfai.foundation" TargetMode="External"/><Relationship Id="rId8" Type="http://schemas.openxmlformats.org/officeDocument/2006/relationships/hyperlink" Target="https://github.com/lfai"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13.jp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 Id="rId3" Type="http://schemas.openxmlformats.org/officeDocument/2006/relationships/image" Target="../media/image13.jp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0"/>
          <p:cNvSpPr txBox="1"/>
          <p:nvPr>
            <p:ph type="ctrTitle"/>
          </p:nvPr>
        </p:nvSpPr>
        <p:spPr>
          <a:xfrm>
            <a:off x="1108950" y="4792900"/>
            <a:ext cx="9974100" cy="1617300"/>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lt1"/>
              </a:buClr>
              <a:buSzPts val="4400"/>
              <a:buFont typeface="Gill Sans"/>
              <a:buNone/>
            </a:pPr>
            <a:r>
              <a:rPr b="1" lang="en-US" sz="2400"/>
              <a:t>lfaidata.foundation</a:t>
            </a:r>
            <a:endParaRPr b="1" sz="2400"/>
          </a:p>
          <a:p>
            <a:pPr indent="0" lvl="0" marL="0" rtl="0" algn="ctr">
              <a:lnSpc>
                <a:spcPct val="100000"/>
              </a:lnSpc>
              <a:spcBef>
                <a:spcPts val="0"/>
              </a:spcBef>
              <a:spcAft>
                <a:spcPts val="0"/>
              </a:spcAft>
              <a:buClr>
                <a:schemeClr val="lt1"/>
              </a:buClr>
              <a:buSzPts val="4400"/>
              <a:buFont typeface="Gill Sans"/>
              <a:buNone/>
            </a:pPr>
            <a:r>
              <a:t/>
            </a:r>
            <a:endParaRPr b="1" sz="2400"/>
          </a:p>
          <a:p>
            <a:pPr indent="0" lvl="0" marL="0" rtl="0" algn="ctr">
              <a:lnSpc>
                <a:spcPct val="100000"/>
              </a:lnSpc>
              <a:spcBef>
                <a:spcPts val="0"/>
              </a:spcBef>
              <a:spcAft>
                <a:spcPts val="0"/>
              </a:spcAft>
              <a:buClr>
                <a:schemeClr val="lt1"/>
              </a:buClr>
              <a:buSzPts val="4400"/>
              <a:buFont typeface="Gill Sans"/>
              <a:buNone/>
            </a:pPr>
            <a:r>
              <a:t/>
            </a:r>
            <a:endParaRPr b="1" sz="1100"/>
          </a:p>
        </p:txBody>
      </p:sp>
      <p:sp>
        <p:nvSpPr>
          <p:cNvPr id="125" name="Google Shape;125;p20"/>
          <p:cNvSpPr txBox="1"/>
          <p:nvPr/>
        </p:nvSpPr>
        <p:spPr>
          <a:xfrm>
            <a:off x="2718900" y="2498100"/>
            <a:ext cx="6754200" cy="18618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FFFFFF"/>
                </a:solidFill>
                <a:latin typeface="Gill Sans"/>
                <a:ea typeface="Gill Sans"/>
                <a:cs typeface="Gill Sans"/>
                <a:sym typeface="Gill Sans"/>
              </a:rPr>
              <a:t>Getting Involved Guide </a:t>
            </a:r>
            <a:endParaRPr sz="4800">
              <a:solidFill>
                <a:srgbClr val="FFFFFF"/>
              </a:solidFill>
              <a:latin typeface="Gill Sans"/>
              <a:ea typeface="Gill Sans"/>
              <a:cs typeface="Gill Sans"/>
              <a:sym typeface="Gill Sans"/>
            </a:endParaRPr>
          </a:p>
          <a:p>
            <a:pPr indent="0" lvl="0" marL="0" rtl="0" algn="ctr">
              <a:spcBef>
                <a:spcPts val="0"/>
              </a:spcBef>
              <a:spcAft>
                <a:spcPts val="0"/>
              </a:spcAft>
              <a:buNone/>
            </a:pPr>
            <a:r>
              <a:rPr lang="en-US" sz="1800">
                <a:solidFill>
                  <a:srgbClr val="FFFFFF"/>
                </a:solidFill>
                <a:latin typeface="Gill Sans"/>
                <a:ea typeface="Gill Sans"/>
                <a:cs typeface="Gill Sans"/>
                <a:sym typeface="Gill Sans"/>
              </a:rPr>
              <a:t>For Current and Prospect Members</a:t>
            </a:r>
            <a:endParaRPr sz="1800">
              <a:solidFill>
                <a:srgbClr val="FFFFFF"/>
              </a:solidFill>
              <a:latin typeface="Gill Sans"/>
              <a:ea typeface="Gill Sans"/>
              <a:cs typeface="Gill Sans"/>
              <a:sym typeface="Gill Sans"/>
            </a:endParaRPr>
          </a:p>
          <a:p>
            <a:pPr indent="0" lvl="0" marL="0" rtl="0" algn="ctr">
              <a:spcBef>
                <a:spcPts val="0"/>
              </a:spcBef>
              <a:spcAft>
                <a:spcPts val="0"/>
              </a:spcAft>
              <a:buNone/>
            </a:pPr>
            <a:r>
              <a:t/>
            </a:r>
            <a:endParaRPr sz="1800">
              <a:solidFill>
                <a:srgbClr val="FFFFFF"/>
              </a:solidFill>
              <a:latin typeface="Gill Sans"/>
              <a:ea typeface="Gill Sans"/>
              <a:cs typeface="Gill Sans"/>
              <a:sym typeface="Gill Sans"/>
            </a:endParaRPr>
          </a:p>
          <a:p>
            <a:pPr indent="0" lvl="0" marL="0" rtl="0" algn="ctr">
              <a:spcBef>
                <a:spcPts val="0"/>
              </a:spcBef>
              <a:spcAft>
                <a:spcPts val="0"/>
              </a:spcAft>
              <a:buClr>
                <a:schemeClr val="lt1"/>
              </a:buClr>
              <a:buSzPts val="4400"/>
              <a:buFont typeface="Open Sans"/>
              <a:buNone/>
            </a:pPr>
            <a:r>
              <a:rPr lang="en-US" sz="1800">
                <a:solidFill>
                  <a:schemeClr val="lt1"/>
                </a:solidFill>
                <a:latin typeface="Open Sans"/>
                <a:ea typeface="Open Sans"/>
                <a:cs typeface="Open Sans"/>
                <a:sym typeface="Open Sans"/>
              </a:rPr>
              <a:t>September 2, 2021</a:t>
            </a:r>
            <a:endParaRPr sz="1800">
              <a:solidFill>
                <a:srgbClr val="FFFFFF"/>
              </a:solidFill>
              <a:latin typeface="Gill Sans"/>
              <a:ea typeface="Gill Sans"/>
              <a:cs typeface="Gill Sans"/>
              <a:sym typeface="Gill Sans"/>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7" name="Shape 227"/>
        <p:cNvGrpSpPr/>
        <p:nvPr/>
      </p:nvGrpSpPr>
      <p:grpSpPr>
        <a:xfrm>
          <a:off x="0" y="0"/>
          <a:ext cx="0" cy="0"/>
          <a:chOff x="0" y="0"/>
          <a:chExt cx="0" cy="0"/>
        </a:xfrm>
      </p:grpSpPr>
      <p:pic>
        <p:nvPicPr>
          <p:cNvPr id="228" name="Google Shape;228;p2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29" name="Google Shape;229;p2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Technical Advisory Council (TAC)</a:t>
            </a:r>
            <a:endParaRPr/>
          </a:p>
        </p:txBody>
      </p:sp>
      <p:sp>
        <p:nvSpPr>
          <p:cNvPr id="230" name="Google Shape;230;p29"/>
          <p:cNvSpPr txBox="1"/>
          <p:nvPr>
            <p:ph idx="1" type="body"/>
          </p:nvPr>
        </p:nvSpPr>
        <p:spPr>
          <a:xfrm>
            <a:off x="624840" y="1335088"/>
            <a:ext cx="10933800" cy="4351200"/>
          </a:xfrm>
          <a:prstGeom prst="rect">
            <a:avLst/>
          </a:prstGeom>
          <a:noFill/>
          <a:ln>
            <a:noFill/>
          </a:ln>
        </p:spPr>
        <p:txBody>
          <a:bodyPr anchorCtr="0" anchor="ctr" bIns="45700" lIns="91425" spcFirstLastPara="1" rIns="91425" wrap="square" tIns="45700">
            <a:noAutofit/>
          </a:bodyPr>
          <a:lstStyle/>
          <a:p>
            <a:pPr indent="-178435" lvl="0" marL="228600" rtl="0" algn="l">
              <a:lnSpc>
                <a:spcPct val="115000"/>
              </a:lnSpc>
              <a:spcBef>
                <a:spcPts val="0"/>
              </a:spcBef>
              <a:spcAft>
                <a:spcPts val="0"/>
              </a:spcAft>
              <a:buClr>
                <a:srgbClr val="FFFFFF"/>
              </a:buClr>
              <a:buSzPts val="1800"/>
              <a:buFont typeface="Gill Sans"/>
              <a:buChar char="›"/>
            </a:pPr>
            <a:r>
              <a:rPr lang="en-US" sz="1800">
                <a:solidFill>
                  <a:srgbClr val="FFFFFF"/>
                </a:solidFill>
              </a:rPr>
              <a:t>Membership on the TAC is made up of Premier Member appointees and a representative of </a:t>
            </a:r>
            <a:r>
              <a:rPr lang="en-US" sz="1800"/>
              <a:t>“</a:t>
            </a:r>
            <a:r>
              <a:rPr lang="en-US" sz="1800" u="sng">
                <a:solidFill>
                  <a:schemeClr val="hlink"/>
                </a:solidFill>
                <a:hlinkClick r:id="rId4"/>
              </a:rPr>
              <a:t>Graduate</a:t>
            </a:r>
            <a:r>
              <a:rPr lang="en-US" sz="1800"/>
              <a:t>” </a:t>
            </a:r>
            <a:r>
              <a:rPr lang="en-US" sz="1800">
                <a:solidFill>
                  <a:srgbClr val="FFFFFF"/>
                </a:solidFill>
              </a:rPr>
              <a:t>projects</a:t>
            </a:r>
            <a:endParaRPr sz="1800">
              <a:solidFill>
                <a:srgbClr val="FFFFFF"/>
              </a:solidFill>
            </a:endParaRPr>
          </a:p>
          <a:p>
            <a:pPr indent="-178435" lvl="0" marL="228600" rtl="0" algn="l">
              <a:lnSpc>
                <a:spcPct val="115000"/>
              </a:lnSpc>
              <a:spcBef>
                <a:spcPts val="1000"/>
              </a:spcBef>
              <a:spcAft>
                <a:spcPts val="0"/>
              </a:spcAft>
              <a:buClr>
                <a:srgbClr val="FFFFFF"/>
              </a:buClr>
              <a:buSzPts val="1800"/>
              <a:buFont typeface="Gill Sans"/>
              <a:buChar char="›"/>
            </a:pPr>
            <a:r>
              <a:rPr lang="en-US" sz="1800">
                <a:solidFill>
                  <a:srgbClr val="FFFFFF"/>
                </a:solidFill>
              </a:rPr>
              <a:t>The TAC serves a coordination role:</a:t>
            </a:r>
            <a:endParaRPr sz="18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Facilities communication across and among the supported technical projects; and</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Communicates needs and requirements of the projects to the Governing Board </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Onboards new projects, assists in progression of existing projects, and reviews projects annually</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Defines and maintains the technical vision for the </a:t>
            </a:r>
            <a:r>
              <a:rPr lang="en-US" sz="1600">
                <a:solidFill>
                  <a:srgbClr val="FFFFFF"/>
                </a:solidFill>
              </a:rPr>
              <a:t>LF AI</a:t>
            </a:r>
            <a:r>
              <a:rPr lang="en-US" sz="1600">
                <a:solidFill>
                  <a:srgbClr val="FFFFFF"/>
                </a:solidFill>
              </a:rPr>
              <a:t> Foundation</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Vote on approving </a:t>
            </a:r>
            <a:r>
              <a:rPr lang="en-US" sz="1600">
                <a:solidFill>
                  <a:srgbClr val="FFFFFF"/>
                </a:solidFill>
              </a:rPr>
              <a:t>new projects </a:t>
            </a:r>
            <a:r>
              <a:rPr lang="en-US" sz="1600">
                <a:solidFill>
                  <a:srgbClr val="FFFFFF"/>
                </a:solidFill>
              </a:rPr>
              <a:t>joining the LF AI</a:t>
            </a:r>
            <a:r>
              <a:rPr lang="en-US" sz="1600">
                <a:solidFill>
                  <a:srgbClr val="FFFFFF"/>
                </a:solidFill>
              </a:rPr>
              <a:t> as incubation </a:t>
            </a:r>
            <a:r>
              <a:rPr lang="en-US" sz="1600">
                <a:solidFill>
                  <a:srgbClr val="FFFFFF"/>
                </a:solidFill>
              </a:rPr>
              <a:t>or </a:t>
            </a:r>
            <a:r>
              <a:rPr lang="en-US" sz="1600">
                <a:solidFill>
                  <a:srgbClr val="FFFFFF"/>
                </a:solidFill>
              </a:rPr>
              <a:t>graduate projects </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Creates a conceptual architecture for the projects,aligning projects, removing or archiving projects</a:t>
            </a:r>
            <a:endParaRPr sz="1600">
              <a:solidFill>
                <a:srgbClr val="FFFFFF"/>
              </a:solidFill>
            </a:endParaRPr>
          </a:p>
          <a:p>
            <a:pPr indent="-177482" lvl="1" marL="685800" rtl="0" algn="l">
              <a:lnSpc>
                <a:spcPct val="115000"/>
              </a:lnSpc>
              <a:spcBef>
                <a:spcPts val="500"/>
              </a:spcBef>
              <a:spcAft>
                <a:spcPts val="0"/>
              </a:spcAft>
              <a:buClr>
                <a:srgbClr val="FFFFFF"/>
              </a:buClr>
              <a:buSzPts val="1600"/>
              <a:buFont typeface="Gill Sans"/>
              <a:buChar char="›"/>
            </a:pPr>
            <a:r>
              <a:rPr lang="en-US" sz="1600">
                <a:solidFill>
                  <a:srgbClr val="FFFFFF"/>
                </a:solidFill>
              </a:rPr>
              <a:t>Defines common practices to be implemented across </a:t>
            </a:r>
            <a:r>
              <a:rPr lang="en-US" sz="1600">
                <a:solidFill>
                  <a:srgbClr val="FFFFFF"/>
                </a:solidFill>
              </a:rPr>
              <a:t>LF AI</a:t>
            </a:r>
            <a:r>
              <a:rPr lang="en-US" sz="1600">
                <a:solidFill>
                  <a:srgbClr val="FFFFFF"/>
                </a:solidFill>
              </a:rPr>
              <a:t> projects</a:t>
            </a:r>
            <a:endParaRPr sz="1600">
              <a:solidFill>
                <a:srgbClr val="FFFFFF"/>
              </a:solidFill>
            </a:endParaRPr>
          </a:p>
          <a:p>
            <a:pPr indent="-178435" lvl="0" marL="228600" rtl="0" algn="l">
              <a:lnSpc>
                <a:spcPct val="115000"/>
              </a:lnSpc>
              <a:spcBef>
                <a:spcPts val="1000"/>
              </a:spcBef>
              <a:spcAft>
                <a:spcPts val="0"/>
              </a:spcAft>
              <a:buClr>
                <a:srgbClr val="FFFFFF"/>
              </a:buClr>
              <a:buSzPts val="1800"/>
              <a:buFont typeface="Gill Sans"/>
              <a:buChar char="›"/>
            </a:pPr>
            <a:r>
              <a:rPr lang="en-US" sz="1800">
                <a:solidFill>
                  <a:srgbClr val="FFFFFF"/>
                </a:solidFill>
              </a:rPr>
              <a:t>Meetings via conference calls take place every 2 weeks, are recorded and open to the general public</a:t>
            </a:r>
            <a:endParaRPr sz="1800">
              <a:solidFill>
                <a:srgbClr val="FFFFFF"/>
              </a:solidFill>
            </a:endParaRPr>
          </a:p>
          <a:p>
            <a:pPr indent="-177800" lvl="1" marL="685800" rtl="0" algn="l">
              <a:lnSpc>
                <a:spcPct val="115000"/>
              </a:lnSpc>
              <a:spcBef>
                <a:spcPts val="500"/>
              </a:spcBef>
              <a:spcAft>
                <a:spcPts val="0"/>
              </a:spcAft>
              <a:buClr>
                <a:srgbClr val="000000"/>
              </a:buClr>
              <a:buSzPts val="1800"/>
              <a:buFont typeface="Gill Sans"/>
              <a:buChar char="›"/>
            </a:pPr>
            <a:r>
              <a:rPr lang="en-US" sz="1800" u="sng">
                <a:solidFill>
                  <a:schemeClr val="hlink"/>
                </a:solidFill>
                <a:hlinkClick r:id="rId5"/>
              </a:rPr>
              <a:t>https://wiki.lfaidata.foundation/pages/viewpage.action?pageId=7733341</a:t>
            </a:r>
            <a:endParaRPr sz="1800"/>
          </a:p>
        </p:txBody>
      </p:sp>
      <p:sp>
        <p:nvSpPr>
          <p:cNvPr id="231" name="Google Shape;231;p2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p30"/>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37" name="Google Shape;237;p3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Outreach Committee</a:t>
            </a:r>
            <a:endParaRPr/>
          </a:p>
        </p:txBody>
      </p:sp>
      <p:sp>
        <p:nvSpPr>
          <p:cNvPr id="238" name="Google Shape;238;p30"/>
          <p:cNvSpPr txBox="1"/>
          <p:nvPr>
            <p:ph idx="1" type="body"/>
          </p:nvPr>
        </p:nvSpPr>
        <p:spPr>
          <a:xfrm>
            <a:off x="624840" y="1335088"/>
            <a:ext cx="10933800" cy="4351200"/>
          </a:xfrm>
          <a:prstGeom prst="rect">
            <a:avLst/>
          </a:prstGeom>
          <a:noFill/>
          <a:ln>
            <a:noFill/>
          </a:ln>
        </p:spPr>
        <p:txBody>
          <a:bodyPr anchorCtr="0" anchor="ctr" bIns="45700" lIns="91425" spcFirstLastPara="1" rIns="91425" wrap="square" tIns="45700">
            <a:noAutofit/>
          </a:bodyPr>
          <a:lstStyle/>
          <a:p>
            <a:pPr indent="-203200" lvl="0" marL="228600" rtl="0" algn="l">
              <a:lnSpc>
                <a:spcPct val="115000"/>
              </a:lnSpc>
              <a:spcBef>
                <a:spcPts val="0"/>
              </a:spcBef>
              <a:spcAft>
                <a:spcPts val="0"/>
              </a:spcAft>
              <a:buClr>
                <a:srgbClr val="FFFFFF"/>
              </a:buClr>
              <a:buSzPts val="2400"/>
              <a:buChar char="›"/>
            </a:pPr>
            <a:r>
              <a:rPr lang="en-US" sz="2400">
                <a:solidFill>
                  <a:srgbClr val="FFFFFF"/>
                </a:solidFill>
              </a:rPr>
              <a:t>Composition:</a:t>
            </a:r>
            <a:endParaRPr sz="2400">
              <a:solidFill>
                <a:srgbClr val="FFFFFF"/>
              </a:solidFill>
            </a:endParaRPr>
          </a:p>
          <a:p>
            <a:pPr indent="-165100" lvl="1" marL="685800" rtl="0" algn="l">
              <a:lnSpc>
                <a:spcPct val="115000"/>
              </a:lnSpc>
              <a:spcBef>
                <a:spcPts val="500"/>
              </a:spcBef>
              <a:spcAft>
                <a:spcPts val="0"/>
              </a:spcAft>
              <a:buClr>
                <a:srgbClr val="FFFFFF"/>
              </a:buClr>
              <a:buSzPts val="1800"/>
              <a:buChar char="›"/>
            </a:pPr>
            <a:r>
              <a:rPr lang="en-US" sz="1800">
                <a:solidFill>
                  <a:srgbClr val="FFFFFF"/>
                </a:solidFill>
              </a:rPr>
              <a:t>One appointed voting representative from each Premier Member</a:t>
            </a:r>
            <a:endParaRPr sz="1800">
              <a:solidFill>
                <a:srgbClr val="FFFFFF"/>
              </a:solidFill>
            </a:endParaRPr>
          </a:p>
          <a:p>
            <a:pPr indent="-165100" lvl="1" marL="685800" rtl="0" algn="l">
              <a:lnSpc>
                <a:spcPct val="115000"/>
              </a:lnSpc>
              <a:spcBef>
                <a:spcPts val="500"/>
              </a:spcBef>
              <a:spcAft>
                <a:spcPts val="0"/>
              </a:spcAft>
              <a:buClr>
                <a:srgbClr val="FFFFFF"/>
              </a:buClr>
              <a:buSzPts val="1800"/>
              <a:buChar char="›"/>
            </a:pPr>
            <a:r>
              <a:rPr lang="en-US" sz="1800">
                <a:solidFill>
                  <a:srgbClr val="FFFFFF"/>
                </a:solidFill>
              </a:rPr>
              <a:t>Each General Member may appoint a non-voting representative to observe and participate in the Outreach Committee</a:t>
            </a:r>
            <a:endParaRPr sz="1800">
              <a:solidFill>
                <a:srgbClr val="FFFFFF"/>
              </a:solidFill>
            </a:endParaRPr>
          </a:p>
          <a:p>
            <a:pPr indent="-203200" lvl="0" marL="228600" rtl="0" algn="l">
              <a:lnSpc>
                <a:spcPct val="115000"/>
              </a:lnSpc>
              <a:spcBef>
                <a:spcPts val="1000"/>
              </a:spcBef>
              <a:spcAft>
                <a:spcPts val="0"/>
              </a:spcAft>
              <a:buClr>
                <a:srgbClr val="FFFFFF"/>
              </a:buClr>
              <a:buSzPts val="2400"/>
              <a:buChar char="›"/>
            </a:pPr>
            <a:r>
              <a:rPr lang="en-US" sz="2400">
                <a:solidFill>
                  <a:srgbClr val="FFFFFF"/>
                </a:solidFill>
              </a:rPr>
              <a:t>Responsible for community outreach and marketing strategy for </a:t>
            </a:r>
            <a:r>
              <a:rPr lang="en-US" sz="2400">
                <a:solidFill>
                  <a:srgbClr val="FFFFFF"/>
                </a:solidFill>
              </a:rPr>
              <a:t>LF AI &amp; Data</a:t>
            </a:r>
            <a:endParaRPr sz="2400">
              <a:solidFill>
                <a:srgbClr val="FFFFFF"/>
              </a:solidFill>
            </a:endParaRPr>
          </a:p>
          <a:p>
            <a:pPr indent="-203200" lvl="0" marL="228600" rtl="0" algn="l">
              <a:lnSpc>
                <a:spcPct val="115000"/>
              </a:lnSpc>
              <a:spcBef>
                <a:spcPts val="1000"/>
              </a:spcBef>
              <a:spcAft>
                <a:spcPts val="0"/>
              </a:spcAft>
              <a:buClr>
                <a:srgbClr val="FFFFFF"/>
              </a:buClr>
              <a:buSzPts val="2400"/>
              <a:buChar char="›"/>
            </a:pPr>
            <a:r>
              <a:rPr lang="en-US" sz="2400">
                <a:solidFill>
                  <a:srgbClr val="FFFFFF"/>
                </a:solidFill>
              </a:rPr>
              <a:t>Meetings happen </a:t>
            </a:r>
            <a:r>
              <a:rPr lang="en-US" sz="2400">
                <a:solidFill>
                  <a:srgbClr val="FFFFFF"/>
                </a:solidFill>
              </a:rPr>
              <a:t>monthly</a:t>
            </a:r>
            <a:r>
              <a:rPr lang="en-US" sz="2400">
                <a:solidFill>
                  <a:srgbClr val="FFFFFF"/>
                </a:solidFill>
              </a:rPr>
              <a:t> over a conference call</a:t>
            </a:r>
            <a:endParaRPr sz="2400">
              <a:solidFill>
                <a:srgbClr val="FFFFFF"/>
              </a:solidFill>
            </a:endParaRPr>
          </a:p>
          <a:p>
            <a:pPr indent="-215900" lvl="1" marL="685800" rtl="0" algn="l">
              <a:lnSpc>
                <a:spcPct val="115000"/>
              </a:lnSpc>
              <a:spcBef>
                <a:spcPts val="1000"/>
              </a:spcBef>
              <a:spcAft>
                <a:spcPts val="0"/>
              </a:spcAft>
              <a:buClr>
                <a:schemeClr val="accent1"/>
              </a:buClr>
              <a:buSzPts val="2400"/>
              <a:buFont typeface="Gill Sans"/>
              <a:buChar char="›"/>
            </a:pPr>
            <a:r>
              <a:rPr lang="en-US" sz="1800" u="sng">
                <a:solidFill>
                  <a:schemeClr val="hlink"/>
                </a:solidFill>
                <a:hlinkClick r:id="rId4"/>
              </a:rPr>
              <a:t>https://wiki.lfaidata.foundation/display/DL/Outreach+Committee</a:t>
            </a:r>
            <a:endParaRPr sz="2400"/>
          </a:p>
        </p:txBody>
      </p:sp>
      <p:sp>
        <p:nvSpPr>
          <p:cNvPr id="239" name="Google Shape;239;p3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3" name="Shape 243"/>
        <p:cNvGrpSpPr/>
        <p:nvPr/>
      </p:nvGrpSpPr>
      <p:grpSpPr>
        <a:xfrm>
          <a:off x="0" y="0"/>
          <a:ext cx="0" cy="0"/>
          <a:chOff x="0" y="0"/>
          <a:chExt cx="0" cy="0"/>
        </a:xfrm>
      </p:grpSpPr>
      <p:pic>
        <p:nvPicPr>
          <p:cNvPr id="244" name="Google Shape;244;p3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45" name="Google Shape;245;p3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Budget Committee</a:t>
            </a:r>
            <a:endParaRPr/>
          </a:p>
        </p:txBody>
      </p:sp>
      <p:sp>
        <p:nvSpPr>
          <p:cNvPr id="246" name="Google Shape;246;p3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216534" lvl="0" marL="228600" rtl="0" algn="l">
              <a:lnSpc>
                <a:spcPct val="115000"/>
              </a:lnSpc>
              <a:spcBef>
                <a:spcPts val="0"/>
              </a:spcBef>
              <a:spcAft>
                <a:spcPts val="0"/>
              </a:spcAft>
              <a:buClr>
                <a:srgbClr val="FFFFFF"/>
              </a:buClr>
              <a:buSzPts val="2400"/>
              <a:buChar char="›"/>
            </a:pPr>
            <a:r>
              <a:rPr lang="en-US" sz="2400">
                <a:solidFill>
                  <a:srgbClr val="FFFFFF"/>
                </a:solidFill>
              </a:rPr>
              <a:t>Composition:</a:t>
            </a:r>
            <a:endParaRPr sz="2400">
              <a:solidFill>
                <a:srgbClr val="FFFFFF"/>
              </a:solidFill>
            </a:endParaRPr>
          </a:p>
          <a:p>
            <a:pPr indent="-190182" lvl="1" marL="685800" rtl="0" algn="l">
              <a:lnSpc>
                <a:spcPct val="115000"/>
              </a:lnSpc>
              <a:spcBef>
                <a:spcPts val="500"/>
              </a:spcBef>
              <a:spcAft>
                <a:spcPts val="0"/>
              </a:spcAft>
              <a:buClr>
                <a:srgbClr val="FFFFFF"/>
              </a:buClr>
              <a:buSzPts val="1800"/>
              <a:buChar char="›"/>
            </a:pPr>
            <a:r>
              <a:rPr lang="en-US" sz="1800">
                <a:solidFill>
                  <a:srgbClr val="FFFFFF"/>
                </a:solidFill>
              </a:rPr>
              <a:t>Representatives of the Governing Board that volunteer to be named participants on the Budget Committee</a:t>
            </a:r>
            <a:endParaRPr sz="1800">
              <a:solidFill>
                <a:srgbClr val="FFFFFF"/>
              </a:solidFill>
            </a:endParaRPr>
          </a:p>
          <a:p>
            <a:pPr indent="-216534" lvl="0" marL="228600" rtl="0" algn="l">
              <a:lnSpc>
                <a:spcPct val="115000"/>
              </a:lnSpc>
              <a:spcBef>
                <a:spcPts val="1000"/>
              </a:spcBef>
              <a:spcAft>
                <a:spcPts val="0"/>
              </a:spcAft>
              <a:buClr>
                <a:srgbClr val="FFFFFF"/>
              </a:buClr>
              <a:buSzPts val="2400"/>
              <a:buChar char="›"/>
            </a:pPr>
            <a:r>
              <a:rPr lang="en-US" sz="2400">
                <a:solidFill>
                  <a:srgbClr val="FFFFFF"/>
                </a:solidFill>
              </a:rPr>
              <a:t>The responsibilities of the Budget Committee include:</a:t>
            </a:r>
            <a:endParaRPr sz="2400">
              <a:solidFill>
                <a:srgbClr val="FFFFFF"/>
              </a:solidFill>
            </a:endParaRPr>
          </a:p>
          <a:p>
            <a:pPr indent="-190182" lvl="1" marL="685800" rtl="0" algn="l">
              <a:lnSpc>
                <a:spcPct val="115000"/>
              </a:lnSpc>
              <a:spcBef>
                <a:spcPts val="500"/>
              </a:spcBef>
              <a:spcAft>
                <a:spcPts val="0"/>
              </a:spcAft>
              <a:buClr>
                <a:srgbClr val="FFFFFF"/>
              </a:buClr>
              <a:buSzPts val="1800"/>
              <a:buChar char="›"/>
            </a:pPr>
            <a:r>
              <a:rPr lang="en-US" sz="1800">
                <a:solidFill>
                  <a:srgbClr val="FFFFFF"/>
                </a:solidFill>
              </a:rPr>
              <a:t>Assisting the Treasurer in preparation of annual budgets that adhere to the principles and guidelines established by the Governing Board;</a:t>
            </a:r>
            <a:endParaRPr sz="1800">
              <a:solidFill>
                <a:srgbClr val="FFFFFF"/>
              </a:solidFill>
            </a:endParaRPr>
          </a:p>
          <a:p>
            <a:pPr indent="-190182" lvl="1" marL="685800" rtl="0" algn="l">
              <a:lnSpc>
                <a:spcPct val="115000"/>
              </a:lnSpc>
              <a:spcBef>
                <a:spcPts val="500"/>
              </a:spcBef>
              <a:spcAft>
                <a:spcPts val="0"/>
              </a:spcAft>
              <a:buClr>
                <a:srgbClr val="FFFFFF"/>
              </a:buClr>
              <a:buSzPts val="1800"/>
              <a:buChar char="›"/>
            </a:pPr>
            <a:r>
              <a:rPr lang="en-US" sz="1800">
                <a:solidFill>
                  <a:srgbClr val="FFFFFF"/>
                </a:solidFill>
              </a:rPr>
              <a:t>Developing and reporting metrics for the allocation of budget in relation to meeting the priorities of the Governing Board;</a:t>
            </a:r>
            <a:endParaRPr sz="1800">
              <a:solidFill>
                <a:srgbClr val="FFFFFF"/>
              </a:solidFill>
            </a:endParaRPr>
          </a:p>
          <a:p>
            <a:pPr indent="-190182" lvl="1" marL="685800" rtl="0" algn="l">
              <a:lnSpc>
                <a:spcPct val="115000"/>
              </a:lnSpc>
              <a:spcBef>
                <a:spcPts val="500"/>
              </a:spcBef>
              <a:spcAft>
                <a:spcPts val="0"/>
              </a:spcAft>
              <a:buClr>
                <a:srgbClr val="FFFFFF"/>
              </a:buClr>
              <a:buSzPts val="1800"/>
              <a:buChar char="›"/>
            </a:pPr>
            <a:r>
              <a:rPr lang="en-US" sz="1800">
                <a:solidFill>
                  <a:srgbClr val="FFFFFF"/>
                </a:solidFill>
              </a:rPr>
              <a:t>Reviewing the progress of the Directed Fund against the annual budget;</a:t>
            </a:r>
            <a:endParaRPr sz="1800">
              <a:solidFill>
                <a:srgbClr val="FFFFFF"/>
              </a:solidFill>
            </a:endParaRPr>
          </a:p>
          <a:p>
            <a:pPr indent="-190182" lvl="1" marL="685800" rtl="0" algn="l">
              <a:lnSpc>
                <a:spcPct val="115000"/>
              </a:lnSpc>
              <a:spcBef>
                <a:spcPts val="500"/>
              </a:spcBef>
              <a:spcAft>
                <a:spcPts val="0"/>
              </a:spcAft>
              <a:buClr>
                <a:srgbClr val="FFFFFF"/>
              </a:buClr>
              <a:buSzPts val="1800"/>
              <a:buChar char="›"/>
            </a:pPr>
            <a:r>
              <a:rPr lang="en-US" sz="1800">
                <a:solidFill>
                  <a:srgbClr val="FFFFFF"/>
                </a:solidFill>
              </a:rPr>
              <a:t>Preparing forecasts for future financial needs of the Directed Fund; and such other matters related to finance and the financial operation of the Directed Fund as may be directed to the Budget Committee by the Governing Board</a:t>
            </a:r>
            <a:endParaRPr sz="1800">
              <a:solidFill>
                <a:srgbClr val="FFFFFF"/>
              </a:solidFill>
            </a:endParaRPr>
          </a:p>
        </p:txBody>
      </p:sp>
      <p:sp>
        <p:nvSpPr>
          <p:cNvPr id="247" name="Google Shape;247;p3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1" name="Shape 251"/>
        <p:cNvGrpSpPr/>
        <p:nvPr/>
      </p:nvGrpSpPr>
      <p:grpSpPr>
        <a:xfrm>
          <a:off x="0" y="0"/>
          <a:ext cx="0" cy="0"/>
          <a:chOff x="0" y="0"/>
          <a:chExt cx="0" cy="0"/>
        </a:xfrm>
      </p:grpSpPr>
      <p:pic>
        <p:nvPicPr>
          <p:cNvPr id="252" name="Google Shape;252;p3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53" name="Google Shape;253;p3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Legal Committee</a:t>
            </a:r>
            <a:endParaRPr/>
          </a:p>
        </p:txBody>
      </p:sp>
      <p:sp>
        <p:nvSpPr>
          <p:cNvPr id="254" name="Google Shape;254;p32"/>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228600" lvl="0" marL="228600" rtl="0" algn="l">
              <a:lnSpc>
                <a:spcPct val="115000"/>
              </a:lnSpc>
              <a:spcBef>
                <a:spcPts val="0"/>
              </a:spcBef>
              <a:spcAft>
                <a:spcPts val="0"/>
              </a:spcAft>
              <a:buClr>
                <a:srgbClr val="FFFFFF"/>
              </a:buClr>
              <a:buSzPts val="2800"/>
              <a:buChar char="›"/>
            </a:pPr>
            <a:r>
              <a:rPr lang="en-US">
                <a:solidFill>
                  <a:srgbClr val="FFFFFF"/>
                </a:solidFill>
              </a:rPr>
              <a:t>The Legal Committee consists of members of the Governing Board that wish to participate on the Legal Committee together with their company’s legal counsel</a:t>
            </a:r>
            <a:endParaRPr>
              <a:solidFill>
                <a:srgbClr val="FFFFFF"/>
              </a:solidFill>
            </a:endParaRPr>
          </a:p>
          <a:p>
            <a:pPr indent="0" lvl="0" marL="0" rtl="0" algn="l">
              <a:lnSpc>
                <a:spcPct val="115000"/>
              </a:lnSpc>
              <a:spcBef>
                <a:spcPts val="0"/>
              </a:spcBef>
              <a:spcAft>
                <a:spcPts val="0"/>
              </a:spcAft>
              <a:buNone/>
            </a:pPr>
            <a:r>
              <a:t/>
            </a:r>
            <a:endParaRPr>
              <a:solidFill>
                <a:srgbClr val="FFFFFF"/>
              </a:solidFill>
            </a:endParaRPr>
          </a:p>
          <a:p>
            <a:pPr indent="-228600" lvl="0" marL="228600" rtl="0" algn="l">
              <a:lnSpc>
                <a:spcPct val="115000"/>
              </a:lnSpc>
              <a:spcBef>
                <a:spcPts val="1000"/>
              </a:spcBef>
              <a:spcAft>
                <a:spcPts val="0"/>
              </a:spcAft>
              <a:buClr>
                <a:srgbClr val="FFFFFF"/>
              </a:buClr>
              <a:buSzPts val="2800"/>
              <a:buChar char="›"/>
            </a:pPr>
            <a:r>
              <a:rPr lang="en-US">
                <a:solidFill>
                  <a:srgbClr val="FFFFFF"/>
                </a:solidFill>
              </a:rPr>
              <a:t>Responsible for the creation of recommendations to the Governing Board in response to questions submitted to the Legal Committee by the Governing Board or the TAC</a:t>
            </a:r>
            <a:endParaRPr>
              <a:solidFill>
                <a:srgbClr val="FFFFFF"/>
              </a:solidFill>
            </a:endParaRPr>
          </a:p>
          <a:p>
            <a:pPr indent="0" lvl="0" marL="228600" rtl="0" algn="l">
              <a:lnSpc>
                <a:spcPct val="115000"/>
              </a:lnSpc>
              <a:spcBef>
                <a:spcPts val="0"/>
              </a:spcBef>
              <a:spcAft>
                <a:spcPts val="0"/>
              </a:spcAft>
              <a:buNone/>
            </a:pPr>
            <a:r>
              <a:t/>
            </a:r>
            <a:endParaRPr sz="2400">
              <a:solidFill>
                <a:srgbClr val="FFFFFF"/>
              </a:solidFill>
            </a:endParaRPr>
          </a:p>
        </p:txBody>
      </p:sp>
      <p:sp>
        <p:nvSpPr>
          <p:cNvPr id="255" name="Google Shape;255;p3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0" name="Shape 260"/>
        <p:cNvGrpSpPr/>
        <p:nvPr/>
      </p:nvGrpSpPr>
      <p:grpSpPr>
        <a:xfrm>
          <a:off x="0" y="0"/>
          <a:ext cx="0" cy="0"/>
          <a:chOff x="0" y="0"/>
          <a:chExt cx="0" cy="0"/>
        </a:xfrm>
      </p:grpSpPr>
      <p:pic>
        <p:nvPicPr>
          <p:cNvPr id="261" name="Google Shape;261;p3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62" name="Google Shape;262;p33"/>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a:t>
            </a:r>
            <a:r>
              <a:rPr lang="en-US"/>
              <a:t> Elected Leadership</a:t>
            </a:r>
            <a:endParaRPr/>
          </a:p>
        </p:txBody>
      </p:sp>
      <p:sp>
        <p:nvSpPr>
          <p:cNvPr id="263" name="Google Shape;263;p33"/>
          <p:cNvSpPr txBox="1"/>
          <p:nvPr>
            <p:ph idx="2" type="body"/>
          </p:nvPr>
        </p:nvSpPr>
        <p:spPr>
          <a:xfrm>
            <a:off x="6844325" y="1335100"/>
            <a:ext cx="4714200" cy="43512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rPr b="1" lang="en-US" sz="2400">
                <a:solidFill>
                  <a:srgbClr val="FFFFFF"/>
                </a:solidFill>
              </a:rPr>
              <a:t>Technical Advisory Council </a:t>
            </a:r>
            <a:endParaRPr b="1" sz="2400">
              <a:solidFill>
                <a:srgbClr val="FFFFFF"/>
              </a:solidFill>
            </a:endParaRPr>
          </a:p>
          <a:p>
            <a:pPr indent="0" lvl="0" marL="0" rtl="0" algn="l">
              <a:lnSpc>
                <a:spcPct val="100000"/>
              </a:lnSpc>
              <a:spcBef>
                <a:spcPts val="0"/>
              </a:spcBef>
              <a:spcAft>
                <a:spcPts val="0"/>
              </a:spcAft>
              <a:buNone/>
            </a:pPr>
            <a:r>
              <a:rPr lang="en-US" sz="2400">
                <a:solidFill>
                  <a:srgbClr val="FFFFFF"/>
                </a:solidFill>
              </a:rPr>
              <a:t>Chair: Jim Spohrer, IBM</a:t>
            </a:r>
            <a:endParaRPr sz="2400">
              <a:solidFill>
                <a:srgbClr val="FFFFFF"/>
              </a:solidFill>
            </a:endParaRPr>
          </a:p>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rPr b="1" lang="en-US" sz="2400">
                <a:solidFill>
                  <a:srgbClr val="FFFFFF"/>
                </a:solidFill>
              </a:rPr>
              <a:t>Outreach Committee </a:t>
            </a:r>
            <a:r>
              <a:rPr b="1" lang="en-US" sz="2400"/>
              <a:t>		</a:t>
            </a:r>
            <a:endParaRPr b="1" sz="2400"/>
          </a:p>
          <a:p>
            <a:pPr indent="0" lvl="0" marL="0" rtl="0" algn="l">
              <a:lnSpc>
                <a:spcPct val="100000"/>
              </a:lnSpc>
              <a:spcBef>
                <a:spcPts val="0"/>
              </a:spcBef>
              <a:spcAft>
                <a:spcPts val="0"/>
              </a:spcAft>
              <a:buNone/>
            </a:pPr>
            <a:r>
              <a:rPr lang="en-US" sz="2400">
                <a:solidFill>
                  <a:srgbClr val="FFFFFF"/>
                </a:solidFill>
              </a:rPr>
              <a:t>Chair: Jamil Chawki, Orange</a:t>
            </a:r>
            <a:endParaRPr sz="2400">
              <a:solidFill>
                <a:srgbClr val="FFFFFF"/>
              </a:solidFill>
            </a:endParaRPr>
          </a:p>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rPr b="1" lang="en-US" sz="2400">
                <a:solidFill>
                  <a:srgbClr val="FFFFFF"/>
                </a:solidFill>
              </a:rPr>
              <a:t>Budget Committee </a:t>
            </a:r>
            <a:r>
              <a:rPr b="1" lang="en-US" sz="2400"/>
              <a:t>     	</a:t>
            </a:r>
            <a:r>
              <a:rPr lang="en-US" sz="2400">
                <a:solidFill>
                  <a:schemeClr val="lt1"/>
                </a:solidFill>
              </a:rPr>
              <a:t>Treasurer: </a:t>
            </a:r>
            <a:r>
              <a:rPr lang="en-US" sz="2400">
                <a:solidFill>
                  <a:srgbClr val="FFFFFF"/>
                </a:solidFill>
              </a:rPr>
              <a:t>Jonne Soininen, Nokia </a:t>
            </a:r>
            <a:endParaRPr>
              <a:solidFill>
                <a:srgbClr val="FFFFFF"/>
              </a:solidFill>
            </a:endParaRPr>
          </a:p>
        </p:txBody>
      </p:sp>
      <p:sp>
        <p:nvSpPr>
          <p:cNvPr id="264" name="Google Shape;264;p33"/>
          <p:cNvSpPr txBox="1"/>
          <p:nvPr>
            <p:ph idx="1" type="body"/>
          </p:nvPr>
        </p:nvSpPr>
        <p:spPr>
          <a:xfrm>
            <a:off x="624850" y="1335100"/>
            <a:ext cx="5866200" cy="4351200"/>
          </a:xfrm>
          <a:prstGeom prst="rect">
            <a:avLst/>
          </a:prstGeom>
        </p:spPr>
        <p:txBody>
          <a:bodyPr anchorCtr="0" anchor="ctr" bIns="45700" lIns="91425" spcFirstLastPara="1" rIns="91425" wrap="square" tIns="45700">
            <a:noAutofit/>
          </a:bodyPr>
          <a:lstStyle/>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t/>
            </a:r>
            <a:endParaRPr b="1" sz="2400"/>
          </a:p>
          <a:p>
            <a:pPr indent="0" lvl="0" marL="0" rtl="0" algn="l">
              <a:lnSpc>
                <a:spcPct val="100000"/>
              </a:lnSpc>
              <a:spcBef>
                <a:spcPts val="0"/>
              </a:spcBef>
              <a:spcAft>
                <a:spcPts val="0"/>
              </a:spcAft>
              <a:buNone/>
            </a:pPr>
            <a:r>
              <a:rPr b="1" lang="en-US" sz="2400">
                <a:solidFill>
                  <a:srgbClr val="FFFFFF"/>
                </a:solidFill>
              </a:rPr>
              <a:t>Governing Board (GB)</a:t>
            </a:r>
            <a:r>
              <a:rPr b="1" lang="en-US" sz="2400"/>
              <a:t>		</a:t>
            </a:r>
            <a:endParaRPr b="1" sz="2400"/>
          </a:p>
          <a:p>
            <a:pPr indent="0" lvl="0" marL="0" rtl="0" algn="l">
              <a:lnSpc>
                <a:spcPct val="100000"/>
              </a:lnSpc>
              <a:spcBef>
                <a:spcPts val="0"/>
              </a:spcBef>
              <a:spcAft>
                <a:spcPts val="0"/>
              </a:spcAft>
              <a:buNone/>
            </a:pPr>
            <a:r>
              <a:rPr lang="en-US" sz="2400">
                <a:solidFill>
                  <a:srgbClr val="FFFFFF"/>
                </a:solidFill>
              </a:rPr>
              <a:t>Chair: </a:t>
            </a:r>
            <a:r>
              <a:rPr lang="en-US" sz="2400">
                <a:solidFill>
                  <a:srgbClr val="FFFFFF"/>
                </a:solidFill>
              </a:rPr>
              <a:t>Charles “Starlord” Xie, Zilliz</a:t>
            </a:r>
            <a:endParaRPr sz="2400">
              <a:solidFill>
                <a:srgbClr val="FFFFFF"/>
              </a:solidFill>
            </a:endParaRPr>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t/>
            </a:r>
            <a:endParaRPr sz="2400"/>
          </a:p>
          <a:p>
            <a:pPr indent="0" lvl="0" marL="0" rtl="0" algn="l">
              <a:lnSpc>
                <a:spcPct val="100000"/>
              </a:lnSpc>
              <a:spcBef>
                <a:spcPts val="0"/>
              </a:spcBef>
              <a:spcAft>
                <a:spcPts val="0"/>
              </a:spcAft>
              <a:buNone/>
            </a:pPr>
            <a:r>
              <a:rPr b="1" lang="en-US" sz="2400">
                <a:solidFill>
                  <a:srgbClr val="FFFFFF"/>
                </a:solidFill>
              </a:rPr>
              <a:t>GB General Member Representative</a:t>
            </a:r>
            <a:r>
              <a:rPr b="1" lang="en-US" sz="2400"/>
              <a:t> </a:t>
            </a:r>
            <a:r>
              <a:rPr lang="en-US" sz="2400">
                <a:solidFill>
                  <a:srgbClr val="FFFFFF"/>
                </a:solidFill>
              </a:rPr>
              <a:t>Francois Jezequel, Orange</a:t>
            </a:r>
            <a:endParaRPr sz="2400">
              <a:solidFill>
                <a:srgbClr val="FFFFFF"/>
              </a:solidFill>
            </a:endParaRPr>
          </a:p>
          <a:p>
            <a:pPr indent="0" lvl="0" marL="0" rtl="0" algn="l">
              <a:lnSpc>
                <a:spcPct val="100000"/>
              </a:lnSpc>
              <a:spcBef>
                <a:spcPts val="0"/>
              </a:spcBef>
              <a:spcAft>
                <a:spcPts val="0"/>
              </a:spcAft>
              <a:buNone/>
            </a:pPr>
            <a:r>
              <a:t/>
            </a:r>
            <a:endParaRPr sz="2400"/>
          </a:p>
          <a:p>
            <a:pPr indent="0" lvl="0" marL="0" rtl="0" algn="l">
              <a:spcBef>
                <a:spcPts val="0"/>
              </a:spcBef>
              <a:spcAft>
                <a:spcPts val="0"/>
              </a:spcAft>
              <a:buNone/>
            </a:pPr>
            <a:r>
              <a:rPr b="1" lang="en-US" sz="2400">
                <a:solidFill>
                  <a:schemeClr val="lt1"/>
                </a:solidFill>
              </a:rPr>
              <a:t>Trusted AI Committee</a:t>
            </a:r>
            <a:endParaRPr b="1" sz="2400">
              <a:solidFill>
                <a:schemeClr val="lt1"/>
              </a:solidFill>
            </a:endParaRPr>
          </a:p>
          <a:p>
            <a:pPr indent="0" lvl="0" marL="0" rtl="0" algn="l">
              <a:spcBef>
                <a:spcPts val="0"/>
              </a:spcBef>
              <a:spcAft>
                <a:spcPts val="0"/>
              </a:spcAft>
              <a:buNone/>
            </a:pPr>
            <a:r>
              <a:rPr lang="en-US" sz="2400">
                <a:solidFill>
                  <a:schemeClr val="lt1"/>
                </a:solidFill>
              </a:rPr>
              <a:t>Co-Chairs: Animesh Singh, IBM, Souad Ouali, Orange, and Jeff Cao, Tencent</a:t>
            </a:r>
            <a:endParaRPr sz="2400">
              <a:solidFill>
                <a:schemeClr val="lt1"/>
              </a:solidFill>
            </a:endParaRPr>
          </a:p>
          <a:p>
            <a:pPr indent="0" lvl="0" marL="0" rtl="0" algn="l">
              <a:spcBef>
                <a:spcPts val="0"/>
              </a:spcBef>
              <a:spcAft>
                <a:spcPts val="0"/>
              </a:spcAft>
              <a:buNone/>
            </a:pPr>
            <a:r>
              <a:t/>
            </a:r>
            <a:endParaRPr sz="2400">
              <a:solidFill>
                <a:schemeClr val="lt1"/>
              </a:solidFill>
            </a:endParaRPr>
          </a:p>
          <a:p>
            <a:pPr indent="0" lvl="0" marL="0" rtl="0" algn="l">
              <a:lnSpc>
                <a:spcPct val="100000"/>
              </a:lnSpc>
              <a:spcBef>
                <a:spcPts val="0"/>
              </a:spcBef>
              <a:spcAft>
                <a:spcPts val="0"/>
              </a:spcAft>
              <a:buNone/>
            </a:pPr>
            <a:r>
              <a:t/>
            </a:r>
            <a:endParaRPr sz="2400">
              <a:solidFill>
                <a:schemeClr val="lt1"/>
              </a:solidFill>
            </a:endParaRPr>
          </a:p>
        </p:txBody>
      </p:sp>
      <p:sp>
        <p:nvSpPr>
          <p:cNvPr id="265" name="Google Shape;265;p3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0" name="Shape 270"/>
        <p:cNvGrpSpPr/>
        <p:nvPr/>
      </p:nvGrpSpPr>
      <p:grpSpPr>
        <a:xfrm>
          <a:off x="0" y="0"/>
          <a:ext cx="0" cy="0"/>
          <a:chOff x="0" y="0"/>
          <a:chExt cx="0" cy="0"/>
        </a:xfrm>
      </p:grpSpPr>
      <p:pic>
        <p:nvPicPr>
          <p:cNvPr id="271" name="Google Shape;271;p34"/>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72" name="Google Shape;272;p34"/>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latin typeface="Proxima Nova"/>
                <a:ea typeface="Proxima Nova"/>
                <a:cs typeface="Proxima Nova"/>
                <a:sym typeface="Proxima Nova"/>
              </a:rPr>
              <a:t>ML Workflow </a:t>
            </a:r>
            <a:r>
              <a:rPr lang="en-US">
                <a:solidFill>
                  <a:schemeClr val="accent1"/>
                </a:solidFill>
                <a:latin typeface="Proxima Nova"/>
                <a:ea typeface="Proxima Nova"/>
                <a:cs typeface="Proxima Nova"/>
                <a:sym typeface="Proxima Nova"/>
              </a:rPr>
              <a:t>&amp; Interop Committee</a:t>
            </a:r>
            <a:endParaRPr/>
          </a:p>
        </p:txBody>
      </p:sp>
      <p:sp>
        <p:nvSpPr>
          <p:cNvPr id="273" name="Google Shape;273;p3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74" name="Google Shape;274;p34"/>
          <p:cNvSpPr txBox="1"/>
          <p:nvPr>
            <p:ph idx="1" type="body"/>
          </p:nvPr>
        </p:nvSpPr>
        <p:spPr>
          <a:xfrm>
            <a:off x="701050" y="1106500"/>
            <a:ext cx="2856000" cy="4977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solidFill>
                  <a:srgbClr val="FFFFFF"/>
                </a:solidFill>
              </a:rPr>
              <a:t>Participants</a:t>
            </a:r>
            <a:endParaRPr sz="2400">
              <a:solidFill>
                <a:srgbClr val="FFFFFF"/>
              </a:solidFill>
            </a:endParaRPr>
          </a:p>
          <a:p>
            <a:pPr indent="-342900" lvl="0" marL="457200" rtl="0" algn="l">
              <a:spcBef>
                <a:spcPts val="1000"/>
              </a:spcBef>
              <a:spcAft>
                <a:spcPts val="0"/>
              </a:spcAft>
              <a:buClr>
                <a:srgbClr val="FFFFFF"/>
              </a:buClr>
              <a:buSzPts val="1800"/>
              <a:buChar char="›"/>
            </a:pPr>
            <a:r>
              <a:rPr lang="en-US" sz="1800">
                <a:solidFill>
                  <a:srgbClr val="FFFFFF"/>
                </a:solidFill>
              </a:rPr>
              <a:t>Amdocs</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GOC</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IBM</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IFC</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ITU</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Orange</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Seldon</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Siomtics</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SyLabs.io</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TechM</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Tencent</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Verizon</a:t>
            </a:r>
            <a:endParaRPr sz="1800">
              <a:solidFill>
                <a:srgbClr val="FFFFFF"/>
              </a:solidFill>
            </a:endParaRPr>
          </a:p>
          <a:p>
            <a:pPr indent="-342900" lvl="0" marL="457200" rtl="0" algn="l">
              <a:spcBef>
                <a:spcPts val="0"/>
              </a:spcBef>
              <a:spcAft>
                <a:spcPts val="0"/>
              </a:spcAft>
              <a:buClr>
                <a:srgbClr val="FFFFFF"/>
              </a:buClr>
              <a:buSzPts val="1800"/>
              <a:buChar char="›"/>
            </a:pPr>
            <a:r>
              <a:rPr lang="en-US" sz="1800">
                <a:solidFill>
                  <a:srgbClr val="FFFFFF"/>
                </a:solidFill>
              </a:rPr>
              <a:t>WBG</a:t>
            </a:r>
            <a:endParaRPr sz="1800">
              <a:solidFill>
                <a:srgbClr val="FFFFFF"/>
              </a:solidFill>
            </a:endParaRPr>
          </a:p>
          <a:p>
            <a:pPr indent="0" lvl="0" marL="0" rtl="0" algn="l">
              <a:spcBef>
                <a:spcPts val="1000"/>
              </a:spcBef>
              <a:spcAft>
                <a:spcPts val="0"/>
              </a:spcAft>
              <a:buNone/>
            </a:pPr>
            <a:r>
              <a:t/>
            </a:r>
            <a:endParaRPr sz="1050">
              <a:solidFill>
                <a:srgbClr val="3C4043"/>
              </a:solidFill>
            </a:endParaRPr>
          </a:p>
          <a:p>
            <a:pPr indent="0" lvl="0" marL="0" rtl="0" algn="l">
              <a:spcBef>
                <a:spcPts val="1000"/>
              </a:spcBef>
              <a:spcAft>
                <a:spcPts val="0"/>
              </a:spcAft>
              <a:buNone/>
            </a:pPr>
            <a:r>
              <a:rPr b="1" lang="en-US" sz="1800">
                <a:solidFill>
                  <a:srgbClr val="FFFFFF"/>
                </a:solidFill>
              </a:rPr>
              <a:t>Anyone can participate</a:t>
            </a:r>
            <a:endParaRPr b="1" sz="1800">
              <a:solidFill>
                <a:srgbClr val="FFFFFF"/>
              </a:solidFill>
            </a:endParaRPr>
          </a:p>
        </p:txBody>
      </p:sp>
      <p:sp>
        <p:nvSpPr>
          <p:cNvPr id="275" name="Google Shape;275;p34"/>
          <p:cNvSpPr txBox="1"/>
          <p:nvPr>
            <p:ph idx="2" type="body"/>
          </p:nvPr>
        </p:nvSpPr>
        <p:spPr>
          <a:xfrm>
            <a:off x="3597400" y="1106500"/>
            <a:ext cx="86079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400">
                <a:solidFill>
                  <a:srgbClr val="FFFFFF"/>
                </a:solidFill>
              </a:rPr>
              <a:t>Scope</a:t>
            </a:r>
            <a:endParaRPr sz="2400">
              <a:solidFill>
                <a:srgbClr val="FFFFFF"/>
              </a:solidFill>
            </a:endParaRPr>
          </a:p>
          <a:p>
            <a:pPr indent="-342900" lvl="0" marL="457200" rtl="0" algn="l">
              <a:spcBef>
                <a:spcPts val="0"/>
              </a:spcBef>
              <a:spcAft>
                <a:spcPts val="0"/>
              </a:spcAft>
              <a:buClr>
                <a:schemeClr val="accent1"/>
              </a:buClr>
              <a:buSzPts val="1800"/>
              <a:buAutoNum type="arabicPeriod"/>
            </a:pPr>
            <a:r>
              <a:rPr b="1" lang="en-US" sz="1800">
                <a:solidFill>
                  <a:srgbClr val="FFFFFF"/>
                </a:solidFill>
              </a:rPr>
              <a:t>Provide a reference ML workflow architecture and implementation </a:t>
            </a:r>
            <a:endParaRPr b="1" sz="1800">
              <a:solidFill>
                <a:srgbClr val="FFFFFF"/>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0" lvl="0" marL="457200" rtl="0" algn="l">
              <a:spcBef>
                <a:spcPts val="0"/>
              </a:spcBef>
              <a:spcAft>
                <a:spcPts val="0"/>
              </a:spcAft>
              <a:buNone/>
            </a:pPr>
            <a:r>
              <a:t/>
            </a:r>
            <a:endParaRPr sz="1800">
              <a:solidFill>
                <a:srgbClr val="000000"/>
              </a:solidFill>
            </a:endParaRPr>
          </a:p>
          <a:p>
            <a:pPr indent="-342900" lvl="0" marL="457200" rtl="0" algn="l">
              <a:spcBef>
                <a:spcPts val="0"/>
              </a:spcBef>
              <a:spcAft>
                <a:spcPts val="0"/>
              </a:spcAft>
              <a:buClr>
                <a:schemeClr val="accent1"/>
              </a:buClr>
              <a:buSzPts val="1800"/>
              <a:buAutoNum type="arabicPeriod"/>
            </a:pPr>
            <a:r>
              <a:rPr b="1" lang="en-US" sz="1800">
                <a:solidFill>
                  <a:srgbClr val="FFFFFF"/>
                </a:solidFill>
              </a:rPr>
              <a:t>Increase interoperability and integration across technical projects</a:t>
            </a:r>
            <a:endParaRPr b="1" sz="1800">
              <a:solidFill>
                <a:srgbClr val="FFFFFF"/>
              </a:solidFill>
            </a:endParaRPr>
          </a:p>
          <a:p>
            <a:pPr indent="0" lvl="0" marL="457200" rtl="0" algn="l">
              <a:spcBef>
                <a:spcPts val="1000"/>
              </a:spcBef>
              <a:spcAft>
                <a:spcPts val="0"/>
              </a:spcAft>
              <a:buNone/>
            </a:pPr>
            <a:r>
              <a:t/>
            </a:r>
            <a:endParaRPr sz="1800"/>
          </a:p>
        </p:txBody>
      </p:sp>
      <p:pic>
        <p:nvPicPr>
          <p:cNvPr id="276" name="Google Shape;276;p34"/>
          <p:cNvPicPr preferRelativeResize="0"/>
          <p:nvPr/>
        </p:nvPicPr>
        <p:blipFill>
          <a:blip r:embed="rId4">
            <a:alphaModFix/>
          </a:blip>
          <a:stretch>
            <a:fillRect/>
          </a:stretch>
        </p:blipFill>
        <p:spPr>
          <a:xfrm>
            <a:off x="4176575" y="1981975"/>
            <a:ext cx="6419449" cy="2447860"/>
          </a:xfrm>
          <a:prstGeom prst="rect">
            <a:avLst/>
          </a:prstGeom>
          <a:noFill/>
          <a:ln cap="flat" cmpd="sng" w="9525">
            <a:solidFill>
              <a:schemeClr val="dk2"/>
            </a:solidFill>
            <a:prstDash val="solid"/>
            <a:round/>
            <a:headEnd len="sm" w="sm" type="none"/>
            <a:tailEnd len="sm" w="sm" type="none"/>
          </a:ln>
        </p:spPr>
      </p:pic>
      <p:sp>
        <p:nvSpPr>
          <p:cNvPr id="277" name="Google Shape;277;p34"/>
          <p:cNvSpPr txBox="1"/>
          <p:nvPr/>
        </p:nvSpPr>
        <p:spPr>
          <a:xfrm>
            <a:off x="3830400" y="5702463"/>
            <a:ext cx="7111800" cy="422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u="sng">
                <a:solidFill>
                  <a:schemeClr val="hlink"/>
                </a:solidFill>
                <a:latin typeface="Proxima Nova"/>
                <a:ea typeface="Proxima Nova"/>
                <a:cs typeface="Proxima Nova"/>
                <a:sym typeface="Proxima Nova"/>
                <a:hlinkClick r:id="rId5"/>
              </a:rPr>
              <a:t>https://wiki.lfaidata.foundation/display/DL/ML+Workflow+Committee</a:t>
            </a:r>
            <a:endParaRPr b="1" sz="1800">
              <a:latin typeface="Proxima Nova"/>
              <a:ea typeface="Proxima Nova"/>
              <a:cs typeface="Proxima Nova"/>
              <a:sym typeface="Proxima Nova"/>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pic>
        <p:nvPicPr>
          <p:cNvPr id="282" name="Google Shape;282;p3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83" name="Google Shape;283;p3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Trusted AI Committee</a:t>
            </a:r>
            <a:endParaRPr/>
          </a:p>
        </p:txBody>
      </p:sp>
      <p:sp>
        <p:nvSpPr>
          <p:cNvPr id="284" name="Google Shape;284;p3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85" name="Google Shape;285;p35"/>
          <p:cNvSpPr txBox="1"/>
          <p:nvPr>
            <p:ph idx="1" type="body"/>
          </p:nvPr>
        </p:nvSpPr>
        <p:spPr>
          <a:xfrm>
            <a:off x="624845" y="1335100"/>
            <a:ext cx="26496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solidFill>
                  <a:srgbClr val="FFFFFF"/>
                </a:solidFill>
              </a:rPr>
              <a:t>Participants</a:t>
            </a:r>
            <a:endParaRPr sz="24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Amdocs</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ATT</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Ericsson</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ETL</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Huawei</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IBM</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Orange</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TechM</a:t>
            </a:r>
            <a:endParaRPr sz="1800">
              <a:solidFill>
                <a:srgbClr val="FFFFFF"/>
              </a:solidFill>
            </a:endParaRPr>
          </a:p>
          <a:p>
            <a:pPr indent="-342900" lvl="0" marL="457200" rtl="0" algn="l">
              <a:lnSpc>
                <a:spcPct val="115000"/>
              </a:lnSpc>
              <a:spcBef>
                <a:spcPts val="0"/>
              </a:spcBef>
              <a:spcAft>
                <a:spcPts val="0"/>
              </a:spcAft>
              <a:buClr>
                <a:srgbClr val="FFFFFF"/>
              </a:buClr>
              <a:buSzPts val="1800"/>
              <a:buChar char="›"/>
            </a:pPr>
            <a:r>
              <a:rPr lang="en-US" sz="1800">
                <a:solidFill>
                  <a:srgbClr val="FFFFFF"/>
                </a:solidFill>
              </a:rPr>
              <a:t>Tencent</a:t>
            </a:r>
            <a:endParaRPr sz="1800">
              <a:solidFill>
                <a:srgbClr val="FFFFFF"/>
              </a:solidFill>
            </a:endParaRPr>
          </a:p>
          <a:p>
            <a:pPr indent="0" lvl="0" marL="0" rtl="0" algn="l">
              <a:spcBef>
                <a:spcPts val="1000"/>
              </a:spcBef>
              <a:spcAft>
                <a:spcPts val="0"/>
              </a:spcAft>
              <a:buNone/>
            </a:pPr>
            <a:r>
              <a:rPr b="1" lang="en-US" sz="1800">
                <a:solidFill>
                  <a:srgbClr val="FFFFFF"/>
                </a:solidFill>
              </a:rPr>
              <a:t>Open to members.</a:t>
            </a:r>
            <a:br>
              <a:rPr b="1" lang="en-US" sz="1800">
                <a:solidFill>
                  <a:srgbClr val="FFFFFF"/>
                </a:solidFill>
              </a:rPr>
            </a:br>
            <a:endParaRPr sz="1800">
              <a:solidFill>
                <a:srgbClr val="FFFFFF"/>
              </a:solidFill>
            </a:endParaRPr>
          </a:p>
          <a:p>
            <a:pPr indent="0" lvl="0" marL="0" rtl="0" algn="l">
              <a:spcBef>
                <a:spcPts val="1000"/>
              </a:spcBef>
              <a:spcAft>
                <a:spcPts val="0"/>
              </a:spcAft>
              <a:buNone/>
            </a:pPr>
            <a:r>
              <a:t/>
            </a:r>
            <a:endParaRPr sz="1800">
              <a:solidFill>
                <a:srgbClr val="FFFFFF"/>
              </a:solidFill>
            </a:endParaRPr>
          </a:p>
        </p:txBody>
      </p:sp>
      <p:sp>
        <p:nvSpPr>
          <p:cNvPr id="286" name="Google Shape;286;p35"/>
          <p:cNvSpPr txBox="1"/>
          <p:nvPr>
            <p:ph idx="4294967295" type="body"/>
          </p:nvPr>
        </p:nvSpPr>
        <p:spPr>
          <a:xfrm>
            <a:off x="3824800" y="1335100"/>
            <a:ext cx="7734000" cy="4351200"/>
          </a:xfrm>
          <a:prstGeom prst="rect">
            <a:avLst/>
          </a:prstGeom>
        </p:spPr>
        <p:txBody>
          <a:bodyPr anchorCtr="0" anchor="t" bIns="45700" lIns="91425" spcFirstLastPara="1" rIns="91425" wrap="square" tIns="45700">
            <a:noAutofit/>
          </a:bodyPr>
          <a:lstStyle/>
          <a:p>
            <a:pPr indent="0" lvl="0" marL="0" rtl="0" algn="l">
              <a:lnSpc>
                <a:spcPct val="115000"/>
              </a:lnSpc>
              <a:spcBef>
                <a:spcPts val="1000"/>
              </a:spcBef>
              <a:spcAft>
                <a:spcPts val="0"/>
              </a:spcAft>
              <a:buNone/>
            </a:pPr>
            <a:r>
              <a:rPr lang="en-US" sz="2400">
                <a:solidFill>
                  <a:srgbClr val="FFFFFF"/>
                </a:solidFill>
              </a:rPr>
              <a:t>Scope</a:t>
            </a:r>
            <a:endParaRPr sz="2400">
              <a:solidFill>
                <a:srgbClr val="FFFFFF"/>
              </a:solidFill>
            </a:endParaRPr>
          </a:p>
          <a:p>
            <a:pPr indent="-342900" lvl="0" marL="457200" rtl="0" algn="just">
              <a:lnSpc>
                <a:spcPct val="115000"/>
              </a:lnSpc>
              <a:spcBef>
                <a:spcPts val="0"/>
              </a:spcBef>
              <a:spcAft>
                <a:spcPts val="0"/>
              </a:spcAft>
              <a:buClr>
                <a:srgbClr val="FFFFFF"/>
              </a:buClr>
              <a:buSzPts val="1800"/>
              <a:buAutoNum type="arabicPeriod"/>
            </a:pPr>
            <a:r>
              <a:rPr lang="en-US" sz="1800">
                <a:solidFill>
                  <a:srgbClr val="FFFFFF"/>
                </a:solidFill>
              </a:rPr>
              <a:t>Define policies, guidelines, tooling and use cases by industry to create responsible and trusted AI</a:t>
            </a:r>
            <a:endParaRPr sz="1800">
              <a:solidFill>
                <a:srgbClr val="FFFFFF"/>
              </a:solidFill>
            </a:endParaRPr>
          </a:p>
          <a:p>
            <a:pPr indent="-342900" lvl="0" marL="457200" rtl="0" algn="just">
              <a:lnSpc>
                <a:spcPct val="115000"/>
              </a:lnSpc>
              <a:spcBef>
                <a:spcPts val="0"/>
              </a:spcBef>
              <a:spcAft>
                <a:spcPts val="0"/>
              </a:spcAft>
              <a:buClr>
                <a:srgbClr val="FFFFFF"/>
              </a:buClr>
              <a:buSzPts val="1800"/>
              <a:buAutoNum type="arabicPeriod"/>
            </a:pPr>
            <a:r>
              <a:rPr lang="en-US" sz="1800">
                <a:solidFill>
                  <a:srgbClr val="FFFFFF"/>
                </a:solidFill>
              </a:rPr>
              <a:t>Create a badging process for open source projects that meet the Trusted AI policies/guidelines as defined by LF AI</a:t>
            </a:r>
            <a:endParaRPr sz="1800">
              <a:solidFill>
                <a:srgbClr val="FFFFFF"/>
              </a:solidFill>
            </a:endParaRPr>
          </a:p>
          <a:p>
            <a:pPr indent="0" lvl="0" marL="0" rtl="0" algn="l">
              <a:lnSpc>
                <a:spcPct val="115000"/>
              </a:lnSpc>
              <a:spcBef>
                <a:spcPts val="1000"/>
              </a:spcBef>
              <a:spcAft>
                <a:spcPts val="0"/>
              </a:spcAft>
              <a:buNone/>
            </a:pPr>
            <a:r>
              <a:t/>
            </a:r>
            <a:endParaRPr sz="2400">
              <a:solidFill>
                <a:srgbClr val="FFFFFF"/>
              </a:solidFill>
            </a:endParaRPr>
          </a:p>
          <a:p>
            <a:pPr indent="0" lvl="0" marL="0" rtl="0" algn="l">
              <a:lnSpc>
                <a:spcPct val="115000"/>
              </a:lnSpc>
              <a:spcBef>
                <a:spcPts val="1000"/>
              </a:spcBef>
              <a:spcAft>
                <a:spcPts val="0"/>
              </a:spcAft>
              <a:buNone/>
            </a:pPr>
            <a:r>
              <a:rPr lang="en-US" sz="2400">
                <a:solidFill>
                  <a:srgbClr val="FFFFFF"/>
                </a:solidFill>
              </a:rPr>
              <a:t>Two main efforts:</a:t>
            </a:r>
            <a:endParaRPr sz="24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US" sz="1800">
                <a:solidFill>
                  <a:srgbClr val="FFFFFF"/>
                </a:solidFill>
              </a:rPr>
              <a:t>Principles: Define ethics, guidelines and principles for Trusted AI</a:t>
            </a:r>
            <a:endParaRPr sz="1800">
              <a:solidFill>
                <a:srgbClr val="FFFFFF"/>
              </a:solidFill>
            </a:endParaRPr>
          </a:p>
          <a:p>
            <a:pPr indent="-342900" lvl="0" marL="457200" rtl="0" algn="l">
              <a:lnSpc>
                <a:spcPct val="115000"/>
              </a:lnSpc>
              <a:spcBef>
                <a:spcPts val="0"/>
              </a:spcBef>
              <a:spcAft>
                <a:spcPts val="0"/>
              </a:spcAft>
              <a:buClr>
                <a:srgbClr val="FFFFFF"/>
              </a:buClr>
              <a:buSzPts val="1800"/>
              <a:buAutoNum type="arabicPeriod"/>
            </a:pPr>
            <a:r>
              <a:rPr lang="en-US" sz="1800">
                <a:solidFill>
                  <a:srgbClr val="FFFFFF"/>
                </a:solidFill>
              </a:rPr>
              <a:t>Use Cases: Define and implement trusted AI use cases within different AI projects and industry domains </a:t>
            </a:r>
            <a:endParaRPr sz="1800">
              <a:solidFill>
                <a:srgbClr val="FFFFFF"/>
              </a:solidFill>
            </a:endParaRPr>
          </a:p>
          <a:p>
            <a:pPr indent="0" lvl="0" marL="457200" rtl="0" algn="l">
              <a:lnSpc>
                <a:spcPct val="100000"/>
              </a:lnSpc>
              <a:spcBef>
                <a:spcPts val="1000"/>
              </a:spcBef>
              <a:spcAft>
                <a:spcPts val="0"/>
              </a:spcAft>
              <a:buNone/>
            </a:pPr>
            <a:r>
              <a:t/>
            </a:r>
            <a:endParaRPr sz="1800">
              <a:solidFill>
                <a:srgbClr val="FFFFFF"/>
              </a:solidFill>
            </a:endParaRPr>
          </a:p>
        </p:txBody>
      </p:sp>
      <p:sp>
        <p:nvSpPr>
          <p:cNvPr id="287" name="Google Shape;287;p35"/>
          <p:cNvSpPr txBox="1"/>
          <p:nvPr/>
        </p:nvSpPr>
        <p:spPr>
          <a:xfrm>
            <a:off x="2354350" y="5879700"/>
            <a:ext cx="7474800" cy="563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US" sz="1800" u="sng">
                <a:solidFill>
                  <a:schemeClr val="hlink"/>
                </a:solidFill>
                <a:latin typeface="Proxima Nova"/>
                <a:ea typeface="Proxima Nova"/>
                <a:cs typeface="Proxima Nova"/>
                <a:sym typeface="Proxima Nova"/>
                <a:hlinkClick r:id="rId4"/>
              </a:rPr>
              <a:t>https://wiki.lfaidata.foundation/display/DL/Trusted+AI+Committee</a:t>
            </a:r>
            <a:endParaRPr b="1" sz="1800">
              <a:latin typeface="Proxima Nova"/>
              <a:ea typeface="Proxima Nova"/>
              <a:cs typeface="Proxima Nova"/>
              <a:sym typeface="Proxima Nova"/>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2" name="Shape 292"/>
        <p:cNvGrpSpPr/>
        <p:nvPr/>
      </p:nvGrpSpPr>
      <p:grpSpPr>
        <a:xfrm>
          <a:off x="0" y="0"/>
          <a:ext cx="0" cy="0"/>
          <a:chOff x="0" y="0"/>
          <a:chExt cx="0" cy="0"/>
        </a:xfrm>
      </p:grpSpPr>
      <p:pic>
        <p:nvPicPr>
          <p:cNvPr id="293" name="Google Shape;293;p36"/>
          <p:cNvPicPr preferRelativeResize="0"/>
          <p:nvPr/>
        </p:nvPicPr>
        <p:blipFill>
          <a:blip r:embed="rId3">
            <a:alphaModFix/>
          </a:blip>
          <a:stretch>
            <a:fillRect/>
          </a:stretch>
        </p:blipFill>
        <p:spPr>
          <a:xfrm>
            <a:off x="0" y="0"/>
            <a:ext cx="12192001" cy="6858001"/>
          </a:xfrm>
          <a:prstGeom prst="rect">
            <a:avLst/>
          </a:prstGeom>
          <a:noFill/>
          <a:ln>
            <a:noFill/>
          </a:ln>
        </p:spPr>
      </p:pic>
      <p:pic>
        <p:nvPicPr>
          <p:cNvPr id="294" name="Google Shape;294;p36"/>
          <p:cNvPicPr preferRelativeResize="0"/>
          <p:nvPr/>
        </p:nvPicPr>
        <p:blipFill>
          <a:blip r:embed="rId4">
            <a:alphaModFix/>
          </a:blip>
          <a:stretch>
            <a:fillRect/>
          </a:stretch>
        </p:blipFill>
        <p:spPr>
          <a:xfrm>
            <a:off x="5484450" y="3429000"/>
            <a:ext cx="1223100" cy="1223100"/>
          </a:xfrm>
          <a:prstGeom prst="rect">
            <a:avLst/>
          </a:prstGeom>
          <a:noFill/>
          <a:ln>
            <a:noFill/>
          </a:ln>
        </p:spPr>
      </p:pic>
      <p:sp>
        <p:nvSpPr>
          <p:cNvPr id="295" name="Google Shape;295;p36"/>
          <p:cNvSpPr txBox="1"/>
          <p:nvPr>
            <p:ph type="title"/>
          </p:nvPr>
        </p:nvSpPr>
        <p:spPr>
          <a:xfrm>
            <a:off x="609600" y="1504650"/>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Key Foundation Staff and Resources</a:t>
            </a:r>
            <a:endParaRPr sz="4800"/>
          </a:p>
        </p:txBody>
      </p:sp>
      <p:sp>
        <p:nvSpPr>
          <p:cNvPr id="296" name="Google Shape;296;p36"/>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1" name="Shape 301"/>
        <p:cNvGrpSpPr/>
        <p:nvPr/>
      </p:nvGrpSpPr>
      <p:grpSpPr>
        <a:xfrm>
          <a:off x="0" y="0"/>
          <a:ext cx="0" cy="0"/>
          <a:chOff x="0" y="0"/>
          <a:chExt cx="0" cy="0"/>
        </a:xfrm>
      </p:grpSpPr>
      <p:pic>
        <p:nvPicPr>
          <p:cNvPr id="302" name="Google Shape;302;p3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03" name="Google Shape;303;p3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LF AI &amp; Data: Key Contacts and Resources</a:t>
            </a:r>
            <a:endParaRPr/>
          </a:p>
        </p:txBody>
      </p:sp>
      <p:sp>
        <p:nvSpPr>
          <p:cNvPr id="304" name="Google Shape;304;p37"/>
          <p:cNvSpPr txBox="1"/>
          <p:nvPr>
            <p:ph idx="1" type="body"/>
          </p:nvPr>
        </p:nvSpPr>
        <p:spPr>
          <a:xfrm>
            <a:off x="624850" y="2511400"/>
            <a:ext cx="5332200" cy="38778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4A86E8"/>
                </a:solidFill>
              </a:rPr>
              <a:t>Staff </a:t>
            </a:r>
            <a:endParaRPr sz="2000" u="sng">
              <a:solidFill>
                <a:srgbClr val="4A86E8"/>
              </a:solidFill>
            </a:endParaRPr>
          </a:p>
          <a:p>
            <a:pPr indent="0" lvl="0" marL="0" rtl="0" algn="l">
              <a:lnSpc>
                <a:spcPct val="150000"/>
              </a:lnSpc>
              <a:spcBef>
                <a:spcPts val="0"/>
              </a:spcBef>
              <a:spcAft>
                <a:spcPts val="0"/>
              </a:spcAft>
              <a:buNone/>
            </a:pPr>
            <a:r>
              <a:rPr lang="en-US" sz="1800">
                <a:solidFill>
                  <a:srgbClr val="FFFFFF"/>
                </a:solidFill>
              </a:rPr>
              <a:t>Ibrahim Haddad</a:t>
            </a:r>
            <a:r>
              <a:rPr lang="en-US" sz="1800">
                <a:solidFill>
                  <a:srgbClr val="FFFFFF"/>
                </a:solidFill>
              </a:rPr>
              <a:t>,</a:t>
            </a:r>
            <a:r>
              <a:rPr lang="en-US" sz="1800"/>
              <a:t> </a:t>
            </a:r>
            <a:r>
              <a:rPr lang="en-US" sz="1800">
                <a:solidFill>
                  <a:srgbClr val="FFFFFF"/>
                </a:solidFill>
              </a:rPr>
              <a:t>Executive Director </a:t>
            </a:r>
            <a:endParaRPr sz="1800"/>
          </a:p>
          <a:p>
            <a:pPr indent="0" lvl="0" marL="0" rtl="0" algn="l">
              <a:lnSpc>
                <a:spcPct val="150000"/>
              </a:lnSpc>
              <a:spcBef>
                <a:spcPts val="0"/>
              </a:spcBef>
              <a:spcAft>
                <a:spcPts val="0"/>
              </a:spcAft>
              <a:buNone/>
            </a:pPr>
            <a:r>
              <a:rPr lang="en-US" sz="1800">
                <a:solidFill>
                  <a:srgbClr val="FFFFFF"/>
                </a:solidFill>
              </a:rPr>
              <a:t>Jacqueline Z Cardoso, Senior Program Manager</a:t>
            </a:r>
            <a:endParaRPr sz="1800">
              <a:solidFill>
                <a:srgbClr val="FFFFFF"/>
              </a:solidFill>
            </a:endParaRPr>
          </a:p>
          <a:p>
            <a:pPr indent="0" lvl="0" marL="0" rtl="0" algn="l">
              <a:lnSpc>
                <a:spcPct val="150000"/>
              </a:lnSpc>
              <a:spcBef>
                <a:spcPts val="0"/>
              </a:spcBef>
              <a:spcAft>
                <a:spcPts val="0"/>
              </a:spcAft>
              <a:buNone/>
            </a:pPr>
            <a:r>
              <a:t/>
            </a:r>
            <a:endParaRPr sz="1800"/>
          </a:p>
          <a:p>
            <a:pPr indent="0" lvl="0" marL="0" rtl="0" algn="l">
              <a:lnSpc>
                <a:spcPct val="150000"/>
              </a:lnSpc>
              <a:spcBef>
                <a:spcPts val="0"/>
              </a:spcBef>
              <a:spcAft>
                <a:spcPts val="0"/>
              </a:spcAft>
              <a:buNone/>
            </a:pPr>
            <a:r>
              <a:t/>
            </a:r>
            <a:endParaRPr sz="1100">
              <a:solidFill>
                <a:srgbClr val="000000"/>
              </a:solidFill>
              <a:highlight>
                <a:srgbClr val="FFFFFF"/>
              </a:highlight>
              <a:latin typeface="Arial"/>
              <a:ea typeface="Arial"/>
              <a:cs typeface="Arial"/>
              <a:sym typeface="Arial"/>
            </a:endParaRPr>
          </a:p>
          <a:p>
            <a:pPr indent="0" lvl="0" marL="0" rtl="0" algn="l">
              <a:lnSpc>
                <a:spcPct val="150000"/>
              </a:lnSpc>
              <a:spcBef>
                <a:spcPts val="0"/>
              </a:spcBef>
              <a:spcAft>
                <a:spcPts val="0"/>
              </a:spcAft>
              <a:buNone/>
            </a:pPr>
            <a:r>
              <a:t/>
            </a:r>
            <a:endParaRPr sz="1100">
              <a:solidFill>
                <a:srgbClr val="000000"/>
              </a:solidFill>
              <a:latin typeface="Arial"/>
              <a:ea typeface="Arial"/>
              <a:cs typeface="Arial"/>
              <a:sym typeface="Arial"/>
            </a:endParaRPr>
          </a:p>
          <a:p>
            <a:pPr indent="0" lvl="0" marL="0" rtl="0" algn="l">
              <a:lnSpc>
                <a:spcPct val="150000"/>
              </a:lnSpc>
              <a:spcBef>
                <a:spcPts val="0"/>
              </a:spcBef>
              <a:spcAft>
                <a:spcPts val="0"/>
              </a:spcAft>
              <a:buNone/>
            </a:pPr>
            <a:r>
              <a:t/>
            </a:r>
            <a:endParaRPr sz="1800">
              <a:solidFill>
                <a:srgbClr val="FFFFFF"/>
              </a:solidFill>
            </a:endParaRPr>
          </a:p>
          <a:p>
            <a:pPr indent="0" lvl="0" marL="0" rtl="0" algn="l">
              <a:lnSpc>
                <a:spcPct val="150000"/>
              </a:lnSpc>
              <a:spcBef>
                <a:spcPts val="0"/>
              </a:spcBef>
              <a:spcAft>
                <a:spcPts val="0"/>
              </a:spcAft>
              <a:buNone/>
            </a:pPr>
            <a:r>
              <a:t/>
            </a:r>
            <a:endParaRPr sz="1800">
              <a:solidFill>
                <a:srgbClr val="FFFFFF"/>
              </a:solidFill>
            </a:endParaRPr>
          </a:p>
        </p:txBody>
      </p:sp>
      <p:sp>
        <p:nvSpPr>
          <p:cNvPr id="305" name="Google Shape;305;p37"/>
          <p:cNvSpPr txBox="1"/>
          <p:nvPr>
            <p:ph idx="1" type="body"/>
          </p:nvPr>
        </p:nvSpPr>
        <p:spPr>
          <a:xfrm>
            <a:off x="6226450" y="2511399"/>
            <a:ext cx="5965800" cy="36609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4A86E8"/>
                </a:solidFill>
              </a:rPr>
              <a:t>Resources</a:t>
            </a:r>
            <a:endParaRPr sz="2000" u="sng">
              <a:solidFill>
                <a:srgbClr val="4A86E8"/>
              </a:solidFill>
            </a:endParaRPr>
          </a:p>
          <a:p>
            <a:pPr indent="0" lvl="0" marL="0" rtl="0" algn="l">
              <a:spcBef>
                <a:spcPts val="1000"/>
              </a:spcBef>
              <a:spcAft>
                <a:spcPts val="0"/>
              </a:spcAft>
              <a:buNone/>
            </a:pPr>
            <a:r>
              <a:rPr lang="en-US" sz="1800">
                <a:solidFill>
                  <a:srgbClr val="FFFFFF"/>
                </a:solidFill>
              </a:rPr>
              <a:t>Web Site</a:t>
            </a:r>
            <a:r>
              <a:rPr lang="en-US" sz="1800">
                <a:solidFill>
                  <a:srgbClr val="FFFFFF"/>
                </a:solidFill>
              </a:rPr>
              <a:t>	</a:t>
            </a:r>
            <a:r>
              <a:rPr lang="en-US" sz="1800" u="sng">
                <a:solidFill>
                  <a:schemeClr val="hlink"/>
                </a:solidFill>
                <a:hlinkClick r:id="rId4"/>
              </a:rPr>
              <a:t>https://lfaidata.foundation</a:t>
            </a:r>
            <a:r>
              <a:rPr lang="en-US" sz="1800">
                <a:solidFill>
                  <a:srgbClr val="FFFFFF"/>
                </a:solidFill>
              </a:rPr>
              <a:t> </a:t>
            </a:r>
            <a:endParaRPr sz="1800">
              <a:solidFill>
                <a:srgbClr val="4A86E8"/>
              </a:solidFill>
            </a:endParaRPr>
          </a:p>
          <a:p>
            <a:pPr indent="0" lvl="0" marL="0" rtl="0" algn="l">
              <a:spcBef>
                <a:spcPts val="1000"/>
              </a:spcBef>
              <a:spcAft>
                <a:spcPts val="0"/>
              </a:spcAft>
              <a:buNone/>
            </a:pPr>
            <a:r>
              <a:rPr lang="en-US" sz="1800">
                <a:solidFill>
                  <a:srgbClr val="FFFFFF"/>
                </a:solidFill>
              </a:rPr>
              <a:t>Landscap</a:t>
            </a:r>
            <a:r>
              <a:rPr lang="en-US" sz="1800">
                <a:solidFill>
                  <a:srgbClr val="FFFFFF"/>
                </a:solidFill>
              </a:rPr>
              <a:t>e</a:t>
            </a:r>
            <a:r>
              <a:rPr lang="en-US" sz="1800"/>
              <a:t>	</a:t>
            </a:r>
            <a:r>
              <a:rPr lang="en-US" sz="1800" u="sng">
                <a:solidFill>
                  <a:schemeClr val="hlink"/>
                </a:solidFill>
                <a:hlinkClick r:id="rId5"/>
              </a:rPr>
              <a:t>https://landscape.lfai.foundation</a:t>
            </a:r>
            <a:r>
              <a:rPr lang="en-US" sz="1800">
                <a:solidFill>
                  <a:srgbClr val="FFFFFF"/>
                </a:solidFill>
              </a:rPr>
              <a:t> </a:t>
            </a:r>
            <a:endParaRPr sz="1800">
              <a:solidFill>
                <a:srgbClr val="FFFFFF"/>
              </a:solidFill>
            </a:endParaRPr>
          </a:p>
          <a:p>
            <a:pPr indent="0" lvl="0" marL="0" rtl="0" algn="l">
              <a:spcBef>
                <a:spcPts val="1000"/>
              </a:spcBef>
              <a:spcAft>
                <a:spcPts val="0"/>
              </a:spcAft>
              <a:buNone/>
            </a:pPr>
            <a:r>
              <a:rPr lang="en-US" sz="1800">
                <a:solidFill>
                  <a:srgbClr val="FFFFFF"/>
                </a:solidFill>
              </a:rPr>
              <a:t>GitHub		</a:t>
            </a:r>
            <a:r>
              <a:rPr lang="en-US" sz="1800" u="sng">
                <a:solidFill>
                  <a:schemeClr val="hlink"/>
                </a:solidFill>
                <a:hlinkClick r:id="rId6"/>
              </a:rPr>
              <a:t>https://github.com/lfai</a:t>
            </a:r>
            <a:r>
              <a:rPr lang="en-US" sz="1800">
                <a:solidFill>
                  <a:srgbClr val="FFFFFF"/>
                </a:solidFill>
              </a:rPr>
              <a:t> </a:t>
            </a:r>
            <a:endParaRPr sz="1800">
              <a:solidFill>
                <a:srgbClr val="FFFFFF"/>
              </a:solidFill>
            </a:endParaRPr>
          </a:p>
          <a:p>
            <a:pPr indent="0" lvl="0" marL="0" rtl="0" algn="l">
              <a:spcBef>
                <a:spcPts val="1000"/>
              </a:spcBef>
              <a:spcAft>
                <a:spcPts val="0"/>
              </a:spcAft>
              <a:buNone/>
            </a:pPr>
            <a:r>
              <a:rPr lang="en-US" sz="1800">
                <a:solidFill>
                  <a:srgbClr val="FFFFFF"/>
                </a:solidFill>
              </a:rPr>
              <a:t>Wiki	</a:t>
            </a:r>
            <a:r>
              <a:rPr lang="en-US" sz="1800">
                <a:highlight>
                  <a:srgbClr val="FFFFFF"/>
                </a:highlight>
              </a:rPr>
              <a:t>	</a:t>
            </a:r>
            <a:r>
              <a:rPr lang="en-US" sz="1800"/>
              <a:t>	</a:t>
            </a:r>
            <a:r>
              <a:rPr lang="en-US" sz="1800" u="sng">
                <a:solidFill>
                  <a:schemeClr val="hlink"/>
                </a:solidFill>
                <a:hlinkClick r:id="rId7"/>
              </a:rPr>
              <a:t>https://wiki.lfaidata.foundation/</a:t>
            </a:r>
            <a:r>
              <a:rPr lang="en-US" sz="1800">
                <a:solidFill>
                  <a:srgbClr val="4A86E8"/>
                </a:solidFill>
              </a:rPr>
              <a:t> </a:t>
            </a:r>
            <a:endParaRPr sz="1800">
              <a:solidFill>
                <a:srgbClr val="4A86E8"/>
              </a:solidFill>
            </a:endParaRPr>
          </a:p>
          <a:p>
            <a:pPr indent="0" lvl="0" marL="0" rtl="0" algn="l">
              <a:spcBef>
                <a:spcPts val="1000"/>
              </a:spcBef>
              <a:spcAft>
                <a:spcPts val="0"/>
              </a:spcAft>
              <a:buNone/>
            </a:pPr>
            <a:r>
              <a:rPr lang="en-US" sz="1800">
                <a:solidFill>
                  <a:srgbClr val="FFFFFF"/>
                </a:solidFill>
              </a:rPr>
              <a:t>Artwork 		</a:t>
            </a:r>
            <a:r>
              <a:rPr lang="en-US" sz="1800" u="sng">
                <a:solidFill>
                  <a:schemeClr val="hlink"/>
                </a:solidFill>
                <a:hlinkClick r:id="rId8"/>
              </a:rPr>
              <a:t>https://github.com/lfai/artwork</a:t>
            </a:r>
            <a:endParaRPr sz="1800">
              <a:solidFill>
                <a:srgbClr val="4A86E8"/>
              </a:solidFill>
            </a:endParaRPr>
          </a:p>
          <a:p>
            <a:pPr indent="0" lvl="0" marL="0" rtl="0" algn="l">
              <a:spcBef>
                <a:spcPts val="1000"/>
              </a:spcBef>
              <a:spcAft>
                <a:spcPts val="0"/>
              </a:spcAft>
              <a:buNone/>
            </a:pPr>
            <a:r>
              <a:rPr lang="en-US" sz="1800">
                <a:solidFill>
                  <a:srgbClr val="FFFFFF"/>
                </a:solidFill>
              </a:rPr>
              <a:t>Email</a:t>
            </a:r>
            <a:r>
              <a:rPr lang="en-US" sz="1800"/>
              <a:t>		</a:t>
            </a:r>
            <a:r>
              <a:rPr lang="en-US" sz="1800" u="sng">
                <a:solidFill>
                  <a:schemeClr val="hlink"/>
                </a:solidFill>
                <a:hlinkClick r:id="rId9"/>
              </a:rPr>
              <a:t>info@lfaidata.foundation</a:t>
            </a:r>
            <a:r>
              <a:rPr lang="en-US" sz="1800">
                <a:solidFill>
                  <a:srgbClr val="4A86E8"/>
                </a:solidFill>
              </a:rPr>
              <a:t> </a:t>
            </a:r>
            <a:endParaRPr sz="1800">
              <a:solidFill>
                <a:srgbClr val="4A86E8"/>
              </a:solidFill>
            </a:endParaRPr>
          </a:p>
          <a:p>
            <a:pPr indent="0" lvl="0" marL="0" rtl="0" algn="l">
              <a:spcBef>
                <a:spcPts val="1000"/>
              </a:spcBef>
              <a:spcAft>
                <a:spcPts val="0"/>
              </a:spcAft>
              <a:buNone/>
            </a:pPr>
            <a:r>
              <a:rPr lang="en-US" sz="1800">
                <a:solidFill>
                  <a:srgbClr val="FFFFFF"/>
                </a:solidFill>
              </a:rPr>
              <a:t>Mail Lists		</a:t>
            </a:r>
            <a:r>
              <a:rPr lang="en-US" sz="1800" u="sng">
                <a:solidFill>
                  <a:schemeClr val="hlink"/>
                </a:solidFill>
                <a:hlinkClick r:id="rId10"/>
              </a:rPr>
              <a:t>https://lists.lfaidata.foundation/g/main/subgroups</a:t>
            </a:r>
            <a:endParaRPr sz="1800">
              <a:solidFill>
                <a:srgbClr val="FFFFFF"/>
              </a:solidFill>
            </a:endParaRPr>
          </a:p>
          <a:p>
            <a:pPr indent="0" lvl="0" marL="0" rtl="0" algn="l">
              <a:spcBef>
                <a:spcPts val="1000"/>
              </a:spcBef>
              <a:spcAft>
                <a:spcPts val="0"/>
              </a:spcAft>
              <a:buNone/>
            </a:pPr>
            <a:r>
              <a:t/>
            </a:r>
            <a:endParaRPr sz="1800">
              <a:solidFill>
                <a:srgbClr val="FFFFFF"/>
              </a:solidFill>
            </a:endParaRPr>
          </a:p>
        </p:txBody>
      </p:sp>
      <p:sp>
        <p:nvSpPr>
          <p:cNvPr id="306" name="Google Shape;306;p37"/>
          <p:cNvSpPr txBox="1"/>
          <p:nvPr/>
        </p:nvSpPr>
        <p:spPr>
          <a:xfrm>
            <a:off x="624850" y="1457700"/>
            <a:ext cx="10933800" cy="87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800">
                <a:solidFill>
                  <a:srgbClr val="FFFFFF"/>
                </a:solidFill>
                <a:latin typeface="Gill Sans"/>
                <a:ea typeface="Gill Sans"/>
                <a:cs typeface="Gill Sans"/>
                <a:sym typeface="Gill Sans"/>
              </a:rPr>
              <a:t>These contacts can answer any questions you may have about how to engage with any aspect of the Foundation, and will provide introductions to other community members and activities as you choose to get more deeply involved.</a:t>
            </a:r>
            <a:endParaRPr sz="1800">
              <a:solidFill>
                <a:srgbClr val="FFFFFF"/>
              </a:solidFill>
              <a:latin typeface="Gill Sans"/>
              <a:ea typeface="Gill Sans"/>
              <a:cs typeface="Gill Sans"/>
              <a:sym typeface="Gill Sans"/>
            </a:endParaRPr>
          </a:p>
        </p:txBody>
      </p:sp>
      <p:sp>
        <p:nvSpPr>
          <p:cNvPr id="307" name="Google Shape;307;p3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2" name="Shape 312"/>
        <p:cNvGrpSpPr/>
        <p:nvPr/>
      </p:nvGrpSpPr>
      <p:grpSpPr>
        <a:xfrm>
          <a:off x="0" y="0"/>
          <a:ext cx="0" cy="0"/>
          <a:chOff x="0" y="0"/>
          <a:chExt cx="0" cy="0"/>
        </a:xfrm>
      </p:grpSpPr>
      <p:pic>
        <p:nvPicPr>
          <p:cNvPr id="313" name="Google Shape;313;p38"/>
          <p:cNvPicPr preferRelativeResize="0"/>
          <p:nvPr/>
        </p:nvPicPr>
        <p:blipFill>
          <a:blip r:embed="rId3">
            <a:alphaModFix/>
          </a:blip>
          <a:stretch>
            <a:fillRect/>
          </a:stretch>
        </p:blipFill>
        <p:spPr>
          <a:xfrm>
            <a:off x="0" y="0"/>
            <a:ext cx="12192001" cy="6858001"/>
          </a:xfrm>
          <a:prstGeom prst="rect">
            <a:avLst/>
          </a:prstGeom>
          <a:noFill/>
          <a:ln>
            <a:noFill/>
          </a:ln>
        </p:spPr>
      </p:pic>
      <p:pic>
        <p:nvPicPr>
          <p:cNvPr id="314" name="Google Shape;314;p38"/>
          <p:cNvPicPr preferRelativeResize="0"/>
          <p:nvPr/>
        </p:nvPicPr>
        <p:blipFill>
          <a:blip r:embed="rId4">
            <a:alphaModFix/>
          </a:blip>
          <a:stretch>
            <a:fillRect/>
          </a:stretch>
        </p:blipFill>
        <p:spPr>
          <a:xfrm>
            <a:off x="5273275" y="3200875"/>
            <a:ext cx="1286550" cy="1286550"/>
          </a:xfrm>
          <a:prstGeom prst="rect">
            <a:avLst/>
          </a:prstGeom>
          <a:noFill/>
          <a:ln>
            <a:noFill/>
          </a:ln>
        </p:spPr>
      </p:pic>
      <p:sp>
        <p:nvSpPr>
          <p:cNvPr id="315" name="Google Shape;315;p38"/>
          <p:cNvSpPr txBox="1"/>
          <p:nvPr>
            <p:ph type="title"/>
          </p:nvPr>
        </p:nvSpPr>
        <p:spPr>
          <a:xfrm>
            <a:off x="2945950" y="1314575"/>
            <a:ext cx="59412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Joining </a:t>
            </a:r>
            <a:r>
              <a:rPr lang="en-US" sz="4800"/>
              <a:t>LF AI &amp; Data</a:t>
            </a:r>
            <a:endParaRPr sz="4800"/>
          </a:p>
          <a:p>
            <a:pPr indent="0" lvl="0" marL="0" rtl="0" algn="ctr">
              <a:spcBef>
                <a:spcPts val="0"/>
              </a:spcBef>
              <a:spcAft>
                <a:spcPts val="0"/>
              </a:spcAft>
              <a:buNone/>
            </a:pPr>
            <a:r>
              <a:rPr lang="en-US" sz="1800"/>
              <a:t>(For prospect members)</a:t>
            </a:r>
            <a:endParaRPr sz="1800"/>
          </a:p>
        </p:txBody>
      </p:sp>
      <p:sp>
        <p:nvSpPr>
          <p:cNvPr id="316" name="Google Shape;316;p38"/>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 name="Shape 130"/>
        <p:cNvGrpSpPr/>
        <p:nvPr/>
      </p:nvGrpSpPr>
      <p:grpSpPr>
        <a:xfrm>
          <a:off x="0" y="0"/>
          <a:ext cx="0" cy="0"/>
          <a:chOff x="0" y="0"/>
          <a:chExt cx="0" cy="0"/>
        </a:xfrm>
      </p:grpSpPr>
      <p:pic>
        <p:nvPicPr>
          <p:cNvPr id="131" name="Google Shape;131;p2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32" name="Google Shape;132;p21"/>
          <p:cNvSpPr txBox="1"/>
          <p:nvPr>
            <p:ph type="title"/>
          </p:nvPr>
        </p:nvSpPr>
        <p:spPr>
          <a:xfrm>
            <a:off x="609600" y="286750"/>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b="1" lang="en-US">
                <a:solidFill>
                  <a:srgbClr val="FFFFFF"/>
                </a:solidFill>
              </a:rPr>
              <a:t>Thank you!</a:t>
            </a:r>
            <a:endParaRPr b="1">
              <a:solidFill>
                <a:srgbClr val="FFFFFF"/>
              </a:solidFill>
            </a:endParaRPr>
          </a:p>
        </p:txBody>
      </p:sp>
      <p:sp>
        <p:nvSpPr>
          <p:cNvPr id="133" name="Google Shape;133;p21"/>
          <p:cNvSpPr txBox="1"/>
          <p:nvPr>
            <p:ph idx="4294967295" type="body"/>
          </p:nvPr>
        </p:nvSpPr>
        <p:spPr>
          <a:xfrm>
            <a:off x="609600" y="1502850"/>
            <a:ext cx="10972800" cy="3859800"/>
          </a:xfrm>
          <a:prstGeom prst="rect">
            <a:avLst/>
          </a:prstGeom>
        </p:spPr>
        <p:txBody>
          <a:bodyPr anchorCtr="0" anchor="ctr" bIns="45700" lIns="91425" spcFirstLastPara="1" rIns="91425" wrap="square" tIns="45700">
            <a:noAutofit/>
          </a:bodyPr>
          <a:lstStyle/>
          <a:p>
            <a:pPr indent="0" lvl="0" marL="0" rtl="0" algn="ctr">
              <a:lnSpc>
                <a:spcPct val="130000"/>
              </a:lnSpc>
              <a:spcBef>
                <a:spcPts val="1000"/>
              </a:spcBef>
              <a:spcAft>
                <a:spcPts val="0"/>
              </a:spcAft>
              <a:buNone/>
            </a:pPr>
            <a:r>
              <a:rPr lang="en-US" sz="2400">
                <a:solidFill>
                  <a:srgbClr val="FFFFFF"/>
                </a:solidFill>
              </a:rPr>
              <a:t>Thank you for joining the LF AI &amp; Data Foundation. Your support is vitally important in sustaining the health and innovative momentum of open source AI and Data and the </a:t>
            </a:r>
            <a:r>
              <a:rPr lang="en-US" sz="2400">
                <a:solidFill>
                  <a:srgbClr val="FFFFFF"/>
                </a:solidFill>
              </a:rPr>
              <a:t>LF AI</a:t>
            </a:r>
            <a:r>
              <a:rPr lang="en-US" sz="2400">
                <a:solidFill>
                  <a:srgbClr val="FFFFFF"/>
                </a:solidFill>
              </a:rPr>
              <a:t> &amp; Data projects. </a:t>
            </a:r>
            <a:endParaRPr sz="2400">
              <a:solidFill>
                <a:srgbClr val="FFFFFF"/>
              </a:solidFill>
            </a:endParaRPr>
          </a:p>
          <a:p>
            <a:pPr indent="0" lvl="0" marL="0" rtl="0" algn="ctr">
              <a:lnSpc>
                <a:spcPct val="130000"/>
              </a:lnSpc>
              <a:spcBef>
                <a:spcPts val="1000"/>
              </a:spcBef>
              <a:spcAft>
                <a:spcPts val="0"/>
              </a:spcAft>
              <a:buNone/>
            </a:pPr>
            <a:r>
              <a:rPr lang="en-US" sz="2400">
                <a:solidFill>
                  <a:srgbClr val="FFFFFF"/>
                </a:solidFill>
              </a:rPr>
              <a:t>We’ve written this guide to provide you a complete reference to the LF AI &amp; Data community. You will learn how to engage with your communities of interest, all the different ways you can contribute, and how to get help when you need it. If you have suggestions for enhancing this guide, please get in touch with LF AI &amp; Data staff.</a:t>
            </a:r>
            <a:endParaRPr sz="2400">
              <a:solidFill>
                <a:srgbClr val="FFFFFF"/>
              </a:solidFill>
            </a:endParaRPr>
          </a:p>
        </p:txBody>
      </p:sp>
      <p:sp>
        <p:nvSpPr>
          <p:cNvPr id="134" name="Google Shape;134;p2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0" name="Shape 320"/>
        <p:cNvGrpSpPr/>
        <p:nvPr/>
      </p:nvGrpSpPr>
      <p:grpSpPr>
        <a:xfrm>
          <a:off x="0" y="0"/>
          <a:ext cx="0" cy="0"/>
          <a:chOff x="0" y="0"/>
          <a:chExt cx="0" cy="0"/>
        </a:xfrm>
      </p:grpSpPr>
      <p:pic>
        <p:nvPicPr>
          <p:cNvPr id="321" name="Google Shape;321;p3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22" name="Google Shape;322;p3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Join the </a:t>
            </a:r>
            <a:r>
              <a:rPr lang="en-US"/>
              <a:t>LF AI &amp; Data</a:t>
            </a:r>
            <a:r>
              <a:rPr lang="en-US"/>
              <a:t> Foundation - Membership Benefits</a:t>
            </a:r>
            <a:endParaRPr/>
          </a:p>
        </p:txBody>
      </p:sp>
      <p:sp>
        <p:nvSpPr>
          <p:cNvPr id="323" name="Google Shape;323;p39"/>
          <p:cNvSpPr txBox="1"/>
          <p:nvPr/>
        </p:nvSpPr>
        <p:spPr>
          <a:xfrm>
            <a:off x="444500" y="1274200"/>
            <a:ext cx="11114100" cy="1017300"/>
          </a:xfrm>
          <a:prstGeom prst="rect">
            <a:avLst/>
          </a:prstGeom>
          <a:noFill/>
          <a:ln>
            <a:noFill/>
          </a:ln>
        </p:spPr>
        <p:txBody>
          <a:bodyPr anchorCtr="0" anchor="t" bIns="121875" lIns="121875" spcFirstLastPara="1" rIns="121875" wrap="square" tIns="121875">
            <a:noAutofit/>
          </a:bodyPr>
          <a:lstStyle/>
          <a:p>
            <a:pPr indent="0" lvl="0" marL="0" marR="0" rtl="0" algn="l">
              <a:lnSpc>
                <a:spcPct val="115000"/>
              </a:lnSpc>
              <a:spcBef>
                <a:spcPts val="0"/>
              </a:spcBef>
              <a:spcAft>
                <a:spcPts val="0"/>
              </a:spcAft>
              <a:buNone/>
            </a:pPr>
            <a:r>
              <a:rPr b="1" i="0" lang="en-US" sz="2000" u="none" cap="none" strike="noStrike">
                <a:solidFill>
                  <a:srgbClr val="FFFFFF"/>
                </a:solidFill>
                <a:latin typeface="Gill Sans"/>
                <a:ea typeface="Gill Sans"/>
                <a:cs typeface="Gill Sans"/>
                <a:sym typeface="Gill Sans"/>
              </a:rPr>
              <a:t>Organizations join </a:t>
            </a:r>
            <a:r>
              <a:rPr b="1" lang="en-US" sz="2000">
                <a:solidFill>
                  <a:srgbClr val="FFFFFF"/>
                </a:solidFill>
                <a:latin typeface="Gill Sans"/>
                <a:ea typeface="Gill Sans"/>
                <a:cs typeface="Gill Sans"/>
                <a:sym typeface="Gill Sans"/>
              </a:rPr>
              <a:t>LF AI</a:t>
            </a:r>
            <a:r>
              <a:rPr b="1" i="0" lang="en-US" sz="2000" u="none" cap="none" strike="noStrike">
                <a:solidFill>
                  <a:srgbClr val="FFFFFF"/>
                </a:solidFill>
                <a:latin typeface="Gill Sans"/>
                <a:ea typeface="Gill Sans"/>
                <a:cs typeface="Gill Sans"/>
                <a:sym typeface="Gill Sans"/>
              </a:rPr>
              <a:t> &amp; Data because they want to take an active role in supporting the growth and evolution of the open source AI</a:t>
            </a:r>
            <a:r>
              <a:rPr b="1" lang="en-US" sz="2000">
                <a:solidFill>
                  <a:srgbClr val="FFFFFF"/>
                </a:solidFill>
                <a:latin typeface="Gill Sans"/>
                <a:ea typeface="Gill Sans"/>
                <a:cs typeface="Gill Sans"/>
                <a:sym typeface="Gill Sans"/>
              </a:rPr>
              <a:t>, </a:t>
            </a:r>
            <a:r>
              <a:rPr b="1" i="0" lang="en-US" sz="2000" u="none" cap="none" strike="noStrike">
                <a:solidFill>
                  <a:srgbClr val="FFFFFF"/>
                </a:solidFill>
                <a:latin typeface="Gill Sans"/>
                <a:ea typeface="Gill Sans"/>
                <a:cs typeface="Gill Sans"/>
                <a:sym typeface="Gill Sans"/>
              </a:rPr>
              <a:t>ML</a:t>
            </a:r>
            <a:r>
              <a:rPr b="1" lang="en-US" sz="2000">
                <a:solidFill>
                  <a:srgbClr val="FFFFFF"/>
                </a:solidFill>
                <a:latin typeface="Gill Sans"/>
                <a:ea typeface="Gill Sans"/>
                <a:cs typeface="Gill Sans"/>
                <a:sym typeface="Gill Sans"/>
              </a:rPr>
              <a:t>, </a:t>
            </a:r>
            <a:r>
              <a:rPr b="1" i="0" lang="en-US" sz="2000" u="none" cap="none" strike="noStrike">
                <a:solidFill>
                  <a:srgbClr val="FFFFFF"/>
                </a:solidFill>
                <a:latin typeface="Gill Sans"/>
                <a:ea typeface="Gill Sans"/>
                <a:cs typeface="Gill Sans"/>
                <a:sym typeface="Gill Sans"/>
              </a:rPr>
              <a:t>DL, and Data ecosystem.</a:t>
            </a:r>
            <a:r>
              <a:rPr b="0" i="0" lang="en-US" sz="1600" u="none" cap="none" strike="noStrike">
                <a:solidFill>
                  <a:srgbClr val="FFFFFF"/>
                </a:solidFill>
                <a:latin typeface="Gill Sans"/>
                <a:ea typeface="Gill Sans"/>
                <a:cs typeface="Gill Sans"/>
                <a:sym typeface="Gill Sans"/>
              </a:rPr>
              <a:t> </a:t>
            </a:r>
            <a:endParaRPr b="0" i="0" sz="1600" u="none" cap="none" strike="noStrike">
              <a:solidFill>
                <a:srgbClr val="FFFFFF"/>
              </a:solidFill>
              <a:latin typeface="Gill Sans"/>
              <a:ea typeface="Gill Sans"/>
              <a:cs typeface="Gill Sans"/>
              <a:sym typeface="Gill Sans"/>
            </a:endParaRPr>
          </a:p>
          <a:p>
            <a:pPr indent="0" lvl="0" marL="0" marR="0" rtl="0" algn="l">
              <a:spcBef>
                <a:spcPts val="0"/>
              </a:spcBef>
              <a:spcAft>
                <a:spcPts val="0"/>
              </a:spcAft>
              <a:buNone/>
            </a:pPr>
            <a:r>
              <a:t/>
            </a:r>
            <a:endParaRPr sz="2000">
              <a:solidFill>
                <a:srgbClr val="FFFFFF"/>
              </a:solidFill>
              <a:latin typeface="Gill Sans"/>
              <a:ea typeface="Gill Sans"/>
              <a:cs typeface="Gill Sans"/>
              <a:sym typeface="Gill Sans"/>
            </a:endParaRPr>
          </a:p>
        </p:txBody>
      </p:sp>
      <p:sp>
        <p:nvSpPr>
          <p:cNvPr id="324" name="Google Shape;324;p39"/>
          <p:cNvSpPr/>
          <p:nvPr/>
        </p:nvSpPr>
        <p:spPr>
          <a:xfrm>
            <a:off x="374500" y="2294025"/>
            <a:ext cx="11385300" cy="555900"/>
          </a:xfrm>
          <a:prstGeom prst="rect">
            <a:avLst/>
          </a:prstGeom>
          <a:solidFill>
            <a:srgbClr val="1096D5"/>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3000">
                <a:solidFill>
                  <a:srgbClr val="FFFFFF"/>
                </a:solidFill>
                <a:latin typeface="Gill Sans"/>
                <a:ea typeface="Gill Sans"/>
                <a:cs typeface="Gill Sans"/>
                <a:sym typeface="Gill Sans"/>
              </a:rPr>
              <a:t>LF AI &amp; Data</a:t>
            </a:r>
            <a:r>
              <a:rPr lang="en-US" sz="3000">
                <a:solidFill>
                  <a:srgbClr val="FFFFFF"/>
                </a:solidFill>
                <a:latin typeface="Gill Sans"/>
                <a:ea typeface="Gill Sans"/>
                <a:cs typeface="Gill Sans"/>
                <a:sym typeface="Gill Sans"/>
              </a:rPr>
              <a:t> Membership Provides:</a:t>
            </a:r>
            <a:endParaRPr sz="3000">
              <a:solidFill>
                <a:schemeClr val="dk1"/>
              </a:solidFill>
              <a:latin typeface="Gill Sans"/>
              <a:ea typeface="Gill Sans"/>
              <a:cs typeface="Gill Sans"/>
              <a:sym typeface="Gill Sans"/>
            </a:endParaRPr>
          </a:p>
        </p:txBody>
      </p:sp>
      <p:pic>
        <p:nvPicPr>
          <p:cNvPr id="325" name="Google Shape;325;p39"/>
          <p:cNvPicPr preferRelativeResize="0"/>
          <p:nvPr/>
        </p:nvPicPr>
        <p:blipFill rotWithShape="1">
          <a:blip r:embed="rId4">
            <a:alphaModFix/>
          </a:blip>
          <a:srcRect b="0" l="0" r="0" t="0"/>
          <a:stretch/>
        </p:blipFill>
        <p:spPr>
          <a:xfrm>
            <a:off x="1758352" y="3154826"/>
            <a:ext cx="2291202" cy="2187902"/>
          </a:xfrm>
          <a:prstGeom prst="rect">
            <a:avLst/>
          </a:prstGeom>
          <a:noFill/>
          <a:ln>
            <a:noFill/>
          </a:ln>
        </p:spPr>
      </p:pic>
      <p:pic>
        <p:nvPicPr>
          <p:cNvPr id="326" name="Google Shape;326;p39"/>
          <p:cNvPicPr preferRelativeResize="0"/>
          <p:nvPr/>
        </p:nvPicPr>
        <p:blipFill rotWithShape="1">
          <a:blip r:embed="rId5">
            <a:alphaModFix/>
          </a:blip>
          <a:srcRect b="0" l="0" r="0" t="0"/>
          <a:stretch/>
        </p:blipFill>
        <p:spPr>
          <a:xfrm>
            <a:off x="8509333" y="3193391"/>
            <a:ext cx="2291201" cy="2189444"/>
          </a:xfrm>
          <a:prstGeom prst="rect">
            <a:avLst/>
          </a:prstGeom>
          <a:noFill/>
          <a:ln>
            <a:noFill/>
          </a:ln>
        </p:spPr>
      </p:pic>
      <p:pic>
        <p:nvPicPr>
          <p:cNvPr id="327" name="Google Shape;327;p39"/>
          <p:cNvPicPr preferRelativeResize="0"/>
          <p:nvPr/>
        </p:nvPicPr>
        <p:blipFill rotWithShape="1">
          <a:blip r:embed="rId6">
            <a:alphaModFix/>
          </a:blip>
          <a:srcRect b="0" l="0" r="0" t="0"/>
          <a:stretch/>
        </p:blipFill>
        <p:spPr>
          <a:xfrm>
            <a:off x="5288052" y="3154822"/>
            <a:ext cx="2055314" cy="2272399"/>
          </a:xfrm>
          <a:prstGeom prst="rect">
            <a:avLst/>
          </a:prstGeom>
          <a:noFill/>
          <a:ln>
            <a:noFill/>
          </a:ln>
        </p:spPr>
      </p:pic>
      <p:sp>
        <p:nvSpPr>
          <p:cNvPr id="328" name="Google Shape;328;p39"/>
          <p:cNvSpPr txBox="1"/>
          <p:nvPr/>
        </p:nvSpPr>
        <p:spPr>
          <a:xfrm>
            <a:off x="1356403" y="5427225"/>
            <a:ext cx="3095100" cy="6462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Gill Sans"/>
                <a:ea typeface="Gill Sans"/>
                <a:cs typeface="Gill Sans"/>
                <a:sym typeface="Gill Sans"/>
              </a:rPr>
              <a:t>Marketing Amplification </a:t>
            </a:r>
            <a:endParaRPr b="1">
              <a:solidFill>
                <a:srgbClr val="FFFFFF"/>
              </a:solidFill>
            </a:endParaRPr>
          </a:p>
          <a:p>
            <a:pPr indent="0" lvl="0" marL="0" marR="0" rtl="0" algn="ctr">
              <a:spcBef>
                <a:spcPts val="0"/>
              </a:spcBef>
              <a:spcAft>
                <a:spcPts val="0"/>
              </a:spcAft>
              <a:buNone/>
            </a:pPr>
            <a:r>
              <a:rPr b="1" lang="en-US" sz="1800">
                <a:solidFill>
                  <a:srgbClr val="FFFFFF"/>
                </a:solidFill>
                <a:latin typeface="Gill Sans"/>
                <a:ea typeface="Gill Sans"/>
                <a:cs typeface="Gill Sans"/>
                <a:sym typeface="Gill Sans"/>
              </a:rPr>
              <a:t>and Brand Awareness</a:t>
            </a:r>
            <a:endParaRPr b="1" sz="1800">
              <a:solidFill>
                <a:srgbClr val="FFFFFF"/>
              </a:solidFill>
              <a:latin typeface="Gill Sans"/>
              <a:ea typeface="Gill Sans"/>
              <a:cs typeface="Gill Sans"/>
              <a:sym typeface="Gill Sans"/>
            </a:endParaRPr>
          </a:p>
        </p:txBody>
      </p:sp>
      <p:sp>
        <p:nvSpPr>
          <p:cNvPr id="329" name="Google Shape;329;p39"/>
          <p:cNvSpPr txBox="1"/>
          <p:nvPr/>
        </p:nvSpPr>
        <p:spPr>
          <a:xfrm>
            <a:off x="4543009" y="5427225"/>
            <a:ext cx="35454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Gill Sans"/>
                <a:ea typeface="Gill Sans"/>
                <a:cs typeface="Gill Sans"/>
                <a:sym typeface="Gill Sans"/>
              </a:rPr>
              <a:t>Community Engagement</a:t>
            </a:r>
            <a:endParaRPr b="1" sz="1800">
              <a:solidFill>
                <a:srgbClr val="FFFFFF"/>
              </a:solidFill>
              <a:latin typeface="Gill Sans"/>
              <a:ea typeface="Gill Sans"/>
              <a:cs typeface="Gill Sans"/>
              <a:sym typeface="Gill Sans"/>
            </a:endParaRPr>
          </a:p>
        </p:txBody>
      </p:sp>
      <p:sp>
        <p:nvSpPr>
          <p:cNvPr id="330" name="Google Shape;330;p39"/>
          <p:cNvSpPr txBox="1"/>
          <p:nvPr/>
        </p:nvSpPr>
        <p:spPr>
          <a:xfrm>
            <a:off x="8418324" y="5427225"/>
            <a:ext cx="2473200" cy="369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None/>
            </a:pPr>
            <a:r>
              <a:rPr b="1" lang="en-US" sz="1800">
                <a:solidFill>
                  <a:srgbClr val="FFFFFF"/>
                </a:solidFill>
                <a:latin typeface="Gill Sans"/>
                <a:ea typeface="Gill Sans"/>
                <a:cs typeface="Gill Sans"/>
                <a:sym typeface="Gill Sans"/>
              </a:rPr>
              <a:t>Thought Leadership</a:t>
            </a:r>
            <a:endParaRPr b="1" sz="1800">
              <a:solidFill>
                <a:srgbClr val="FFFFFF"/>
              </a:solidFill>
              <a:latin typeface="Gill Sans"/>
              <a:ea typeface="Gill Sans"/>
              <a:cs typeface="Gill Sans"/>
              <a:sym typeface="Gill Sans"/>
            </a:endParaRPr>
          </a:p>
        </p:txBody>
      </p:sp>
      <p:sp>
        <p:nvSpPr>
          <p:cNvPr id="331" name="Google Shape;331;p3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5" name="Shape 335"/>
        <p:cNvGrpSpPr/>
        <p:nvPr/>
      </p:nvGrpSpPr>
      <p:grpSpPr>
        <a:xfrm>
          <a:off x="0" y="0"/>
          <a:ext cx="0" cy="0"/>
          <a:chOff x="0" y="0"/>
          <a:chExt cx="0" cy="0"/>
        </a:xfrm>
      </p:grpSpPr>
      <p:pic>
        <p:nvPicPr>
          <p:cNvPr id="336" name="Google Shape;336;p40"/>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37" name="Google Shape;337;p4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LF AI</a:t>
            </a:r>
            <a:r>
              <a:rPr lang="en-US"/>
              <a:t> &amp; Data Foundation Annual Dues</a:t>
            </a:r>
            <a:endParaRPr/>
          </a:p>
        </p:txBody>
      </p:sp>
      <p:sp>
        <p:nvSpPr>
          <p:cNvPr id="338" name="Google Shape;338;p40"/>
          <p:cNvSpPr/>
          <p:nvPr/>
        </p:nvSpPr>
        <p:spPr>
          <a:xfrm>
            <a:off x="410885" y="2668237"/>
            <a:ext cx="2630400" cy="7371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Premier Member</a:t>
            </a:r>
            <a:endParaRPr sz="2400">
              <a:solidFill>
                <a:srgbClr val="FFFFFF"/>
              </a:solidFill>
              <a:latin typeface="Gill Sans"/>
              <a:ea typeface="Gill Sans"/>
              <a:cs typeface="Gill Sans"/>
              <a:sym typeface="Gill Sans"/>
            </a:endParaRPr>
          </a:p>
        </p:txBody>
      </p:sp>
      <p:sp>
        <p:nvSpPr>
          <p:cNvPr id="339" name="Google Shape;339;p40"/>
          <p:cNvSpPr/>
          <p:nvPr/>
        </p:nvSpPr>
        <p:spPr>
          <a:xfrm>
            <a:off x="410875" y="3517100"/>
            <a:ext cx="2630400" cy="1880700"/>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General Member</a:t>
            </a:r>
            <a:endParaRPr sz="1800">
              <a:solidFill>
                <a:schemeClr val="dk1"/>
              </a:solidFill>
              <a:latin typeface="Gill Sans"/>
              <a:ea typeface="Gill Sans"/>
              <a:cs typeface="Gill Sans"/>
              <a:sym typeface="Gill Sans"/>
            </a:endParaRPr>
          </a:p>
        </p:txBody>
      </p:sp>
      <p:sp>
        <p:nvSpPr>
          <p:cNvPr id="340" name="Google Shape;340;p40"/>
          <p:cNvSpPr/>
          <p:nvPr/>
        </p:nvSpPr>
        <p:spPr>
          <a:xfrm>
            <a:off x="7532022" y="2680218"/>
            <a:ext cx="4239300" cy="7371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200">
                <a:solidFill>
                  <a:srgbClr val="FFFFFF"/>
                </a:solidFill>
                <a:latin typeface="Gill Sans"/>
                <a:ea typeface="Gill Sans"/>
                <a:cs typeface="Gill Sans"/>
                <a:sym typeface="Gill Sans"/>
              </a:rPr>
              <a:t>$100,000</a:t>
            </a:r>
            <a:endParaRPr sz="2200">
              <a:solidFill>
                <a:srgbClr val="FFFFFF"/>
              </a:solidFill>
              <a:latin typeface="Gill Sans"/>
              <a:ea typeface="Gill Sans"/>
              <a:cs typeface="Gill Sans"/>
              <a:sym typeface="Gill Sans"/>
            </a:endParaRPr>
          </a:p>
        </p:txBody>
      </p:sp>
      <p:sp>
        <p:nvSpPr>
          <p:cNvPr id="341" name="Google Shape;341;p40"/>
          <p:cNvSpPr/>
          <p:nvPr/>
        </p:nvSpPr>
        <p:spPr>
          <a:xfrm>
            <a:off x="7532023" y="3527256"/>
            <a:ext cx="4239300" cy="1880700"/>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lang="en-US" sz="2200">
                <a:solidFill>
                  <a:srgbClr val="FFFFFF"/>
                </a:solidFill>
                <a:latin typeface="Gill Sans"/>
                <a:ea typeface="Gill Sans"/>
                <a:cs typeface="Gill Sans"/>
                <a:sym typeface="Gill Sans"/>
              </a:rPr>
              <a:t>5,000 employees +:  	</a:t>
            </a:r>
            <a:r>
              <a:rPr lang="en-US" sz="2200">
                <a:solidFill>
                  <a:schemeClr val="lt1"/>
                </a:solidFill>
                <a:latin typeface="Gill Sans"/>
                <a:ea typeface="Gill Sans"/>
                <a:cs typeface="Gill Sans"/>
                <a:sym typeface="Gill Sans"/>
              </a:rPr>
              <a:t>$25,000</a:t>
            </a:r>
            <a:r>
              <a:rPr lang="en-US" sz="2200">
                <a:solidFill>
                  <a:srgbClr val="FFFFFF"/>
                </a:solidFill>
                <a:latin typeface="Gill Sans"/>
                <a:ea typeface="Gill Sans"/>
                <a:cs typeface="Gill Sans"/>
                <a:sym typeface="Gill Sans"/>
              </a:rPr>
              <a:t>                   </a:t>
            </a:r>
            <a:endParaRPr sz="22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US" sz="2200">
                <a:solidFill>
                  <a:srgbClr val="FFFFFF"/>
                </a:solidFill>
                <a:latin typeface="Gill Sans"/>
                <a:ea typeface="Gill Sans"/>
                <a:cs typeface="Gill Sans"/>
                <a:sym typeface="Gill Sans"/>
              </a:rPr>
              <a:t>2,000 - 4,999:  			</a:t>
            </a:r>
            <a:r>
              <a:rPr lang="en-US" sz="2200">
                <a:solidFill>
                  <a:schemeClr val="lt1"/>
                </a:solidFill>
                <a:latin typeface="Gill Sans"/>
                <a:ea typeface="Gill Sans"/>
                <a:cs typeface="Gill Sans"/>
                <a:sym typeface="Gill Sans"/>
              </a:rPr>
              <a:t>$15,000 </a:t>
            </a:r>
            <a:endParaRPr sz="22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US" sz="2200">
                <a:solidFill>
                  <a:schemeClr val="lt1"/>
                </a:solidFill>
                <a:latin typeface="Gill Sans"/>
                <a:ea typeface="Gill Sans"/>
                <a:cs typeface="Gill Sans"/>
                <a:sym typeface="Gill Sans"/>
              </a:rPr>
              <a:t>500 - 1,999:  			</a:t>
            </a:r>
            <a:r>
              <a:rPr lang="en-US" sz="2200">
                <a:solidFill>
                  <a:srgbClr val="FFFFFF"/>
                </a:solidFill>
                <a:latin typeface="Gill Sans"/>
                <a:ea typeface="Gill Sans"/>
                <a:cs typeface="Gill Sans"/>
                <a:sym typeface="Gill Sans"/>
              </a:rPr>
              <a:t>$10,000 </a:t>
            </a:r>
            <a:endParaRPr sz="2200">
              <a:solidFill>
                <a:srgbClr val="FFFFFF"/>
              </a:solidFill>
              <a:latin typeface="Gill Sans"/>
              <a:ea typeface="Gill Sans"/>
              <a:cs typeface="Gill Sans"/>
              <a:sym typeface="Gill Sans"/>
            </a:endParaRPr>
          </a:p>
          <a:p>
            <a:pPr indent="0" lvl="0" marL="0" marR="0" rtl="0" algn="l">
              <a:spcBef>
                <a:spcPts val="0"/>
              </a:spcBef>
              <a:spcAft>
                <a:spcPts val="0"/>
              </a:spcAft>
              <a:buNone/>
            </a:pPr>
            <a:r>
              <a:rPr lang="en-US" sz="2200">
                <a:solidFill>
                  <a:srgbClr val="FFFFFF"/>
                </a:solidFill>
                <a:latin typeface="Gill Sans"/>
                <a:ea typeface="Gill Sans"/>
                <a:cs typeface="Gill Sans"/>
                <a:sym typeface="Gill Sans"/>
              </a:rPr>
              <a:t>Up to 499 employees: 	$5,000</a:t>
            </a:r>
            <a:endParaRPr sz="2200">
              <a:solidFill>
                <a:srgbClr val="FFFFFF"/>
              </a:solidFill>
              <a:latin typeface="Gill Sans"/>
              <a:ea typeface="Gill Sans"/>
              <a:cs typeface="Gill Sans"/>
              <a:sym typeface="Gill Sans"/>
            </a:endParaRPr>
          </a:p>
        </p:txBody>
      </p:sp>
      <p:sp>
        <p:nvSpPr>
          <p:cNvPr id="342" name="Google Shape;342;p40"/>
          <p:cNvSpPr/>
          <p:nvPr/>
        </p:nvSpPr>
        <p:spPr>
          <a:xfrm>
            <a:off x="7528671" y="1826159"/>
            <a:ext cx="4239300" cy="7371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Existing Linux Foundation Member</a:t>
            </a:r>
            <a:endParaRPr sz="2000">
              <a:solidFill>
                <a:srgbClr val="FFFFFF"/>
              </a:solidFill>
              <a:latin typeface="Gill Sans"/>
              <a:ea typeface="Gill Sans"/>
              <a:cs typeface="Gill Sans"/>
              <a:sym typeface="Gill Sans"/>
            </a:endParaRPr>
          </a:p>
        </p:txBody>
      </p:sp>
      <p:sp>
        <p:nvSpPr>
          <p:cNvPr id="343" name="Google Shape;343;p40"/>
          <p:cNvSpPr/>
          <p:nvPr/>
        </p:nvSpPr>
        <p:spPr>
          <a:xfrm>
            <a:off x="3167646" y="2676857"/>
            <a:ext cx="4239300" cy="7371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200">
                <a:solidFill>
                  <a:srgbClr val="FFFFFF"/>
                </a:solidFill>
                <a:latin typeface="Gill Sans"/>
                <a:ea typeface="Gill Sans"/>
                <a:cs typeface="Gill Sans"/>
                <a:sym typeface="Gill Sans"/>
              </a:rPr>
              <a:t>$120,000</a:t>
            </a:r>
            <a:endParaRPr sz="2200">
              <a:solidFill>
                <a:srgbClr val="FFFFFF"/>
              </a:solidFill>
              <a:latin typeface="Gill Sans"/>
              <a:ea typeface="Gill Sans"/>
              <a:cs typeface="Gill Sans"/>
              <a:sym typeface="Gill Sans"/>
            </a:endParaRPr>
          </a:p>
        </p:txBody>
      </p:sp>
      <p:sp>
        <p:nvSpPr>
          <p:cNvPr id="344" name="Google Shape;344;p40"/>
          <p:cNvSpPr/>
          <p:nvPr/>
        </p:nvSpPr>
        <p:spPr>
          <a:xfrm>
            <a:off x="3167640" y="3524408"/>
            <a:ext cx="4239300" cy="1880700"/>
          </a:xfrm>
          <a:prstGeom prst="rect">
            <a:avLst/>
          </a:prstGeom>
          <a:solidFill>
            <a:srgbClr val="574A78"/>
          </a:solidFill>
          <a:ln>
            <a:noFill/>
          </a:ln>
        </p:spPr>
        <p:txBody>
          <a:bodyPr anchorCtr="0" anchor="ctr" bIns="121875" lIns="121875" spcFirstLastPara="1" rIns="121875" wrap="square" tIns="121875">
            <a:noAutofit/>
          </a:bodyPr>
          <a:lstStyle/>
          <a:p>
            <a:pPr indent="0" lvl="0" marL="0" marR="0" rtl="0" algn="l">
              <a:spcBef>
                <a:spcPts val="0"/>
              </a:spcBef>
              <a:spcAft>
                <a:spcPts val="0"/>
              </a:spcAft>
              <a:buNone/>
            </a:pPr>
            <a:r>
              <a:rPr lang="en-US" sz="2200">
                <a:solidFill>
                  <a:srgbClr val="FFFFFF"/>
                </a:solidFill>
                <a:latin typeface="Gill Sans"/>
                <a:ea typeface="Gill Sans"/>
                <a:cs typeface="Gill Sans"/>
                <a:sym typeface="Gill Sans"/>
              </a:rPr>
              <a:t>5,000 employees +:  	</a:t>
            </a:r>
            <a:r>
              <a:rPr lang="en-US" sz="2200">
                <a:solidFill>
                  <a:schemeClr val="lt1"/>
                </a:solidFill>
                <a:latin typeface="Gill Sans"/>
                <a:ea typeface="Gill Sans"/>
                <a:cs typeface="Gill Sans"/>
                <a:sym typeface="Gill Sans"/>
              </a:rPr>
              <a:t>$45,000</a:t>
            </a:r>
            <a:r>
              <a:rPr lang="en-US" sz="2200">
                <a:solidFill>
                  <a:srgbClr val="FFFFFF"/>
                </a:solidFill>
                <a:latin typeface="Gill Sans"/>
                <a:ea typeface="Gill Sans"/>
                <a:cs typeface="Gill Sans"/>
                <a:sym typeface="Gill Sans"/>
              </a:rPr>
              <a:t>                   </a:t>
            </a:r>
            <a:endParaRPr sz="22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US" sz="2200">
                <a:solidFill>
                  <a:srgbClr val="FFFFFF"/>
                </a:solidFill>
                <a:latin typeface="Gill Sans"/>
                <a:ea typeface="Gill Sans"/>
                <a:cs typeface="Gill Sans"/>
                <a:sym typeface="Gill Sans"/>
              </a:rPr>
              <a:t>2,000 - 4,999: 			</a:t>
            </a:r>
            <a:r>
              <a:rPr lang="en-US" sz="2200">
                <a:solidFill>
                  <a:schemeClr val="lt1"/>
                </a:solidFill>
                <a:latin typeface="Gill Sans"/>
                <a:ea typeface="Gill Sans"/>
                <a:cs typeface="Gill Sans"/>
                <a:sym typeface="Gill Sans"/>
              </a:rPr>
              <a:t>$30,000 </a:t>
            </a:r>
            <a:endParaRPr sz="2200">
              <a:solidFill>
                <a:srgbClr val="FFFFFF"/>
              </a:solidFill>
              <a:latin typeface="Gill Sans"/>
              <a:ea typeface="Gill Sans"/>
              <a:cs typeface="Gill Sans"/>
              <a:sym typeface="Gill Sans"/>
            </a:endParaRPr>
          </a:p>
          <a:p>
            <a:pPr indent="0" lvl="0" marL="0" marR="0" rtl="0" algn="l">
              <a:lnSpc>
                <a:spcPct val="115000"/>
              </a:lnSpc>
              <a:spcBef>
                <a:spcPts val="0"/>
              </a:spcBef>
              <a:spcAft>
                <a:spcPts val="0"/>
              </a:spcAft>
              <a:buNone/>
            </a:pPr>
            <a:r>
              <a:rPr lang="en-US" sz="2200">
                <a:solidFill>
                  <a:schemeClr val="lt1"/>
                </a:solidFill>
                <a:latin typeface="Gill Sans"/>
                <a:ea typeface="Gill Sans"/>
                <a:cs typeface="Gill Sans"/>
                <a:sym typeface="Gill Sans"/>
              </a:rPr>
              <a:t>500 - 1,999:  			</a:t>
            </a:r>
            <a:r>
              <a:rPr lang="en-US" sz="2200">
                <a:solidFill>
                  <a:srgbClr val="FFFFFF"/>
                </a:solidFill>
                <a:latin typeface="Gill Sans"/>
                <a:ea typeface="Gill Sans"/>
                <a:cs typeface="Gill Sans"/>
                <a:sym typeface="Gill Sans"/>
              </a:rPr>
              <a:t>$25,000 </a:t>
            </a:r>
            <a:endParaRPr sz="2200">
              <a:solidFill>
                <a:srgbClr val="FFFFFF"/>
              </a:solidFill>
              <a:latin typeface="Gill Sans"/>
              <a:ea typeface="Gill Sans"/>
              <a:cs typeface="Gill Sans"/>
              <a:sym typeface="Gill Sans"/>
            </a:endParaRPr>
          </a:p>
          <a:p>
            <a:pPr indent="0" lvl="0" marL="0" marR="0" rtl="0" algn="l">
              <a:spcBef>
                <a:spcPts val="0"/>
              </a:spcBef>
              <a:spcAft>
                <a:spcPts val="0"/>
              </a:spcAft>
              <a:buNone/>
            </a:pPr>
            <a:r>
              <a:rPr lang="en-US" sz="2200">
                <a:solidFill>
                  <a:srgbClr val="FFFFFF"/>
                </a:solidFill>
                <a:latin typeface="Gill Sans"/>
                <a:ea typeface="Gill Sans"/>
                <a:cs typeface="Gill Sans"/>
                <a:sym typeface="Gill Sans"/>
              </a:rPr>
              <a:t>Up to 499 employees:	$10,000</a:t>
            </a:r>
            <a:endParaRPr sz="2200">
              <a:solidFill>
                <a:srgbClr val="FFFFFF"/>
              </a:solidFill>
              <a:latin typeface="Gill Sans"/>
              <a:ea typeface="Gill Sans"/>
              <a:cs typeface="Gill Sans"/>
              <a:sym typeface="Gill Sans"/>
            </a:endParaRPr>
          </a:p>
        </p:txBody>
      </p:sp>
      <p:sp>
        <p:nvSpPr>
          <p:cNvPr id="345" name="Google Shape;345;p40"/>
          <p:cNvSpPr/>
          <p:nvPr/>
        </p:nvSpPr>
        <p:spPr>
          <a:xfrm>
            <a:off x="3140333" y="1822799"/>
            <a:ext cx="4239300" cy="737100"/>
          </a:xfrm>
          <a:prstGeom prst="rect">
            <a:avLst/>
          </a:prstGeom>
          <a:solidFill>
            <a:schemeClr val="accent1"/>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000">
                <a:solidFill>
                  <a:srgbClr val="FFFFFF"/>
                </a:solidFill>
                <a:latin typeface="Gill Sans"/>
                <a:ea typeface="Gill Sans"/>
                <a:cs typeface="Gill Sans"/>
                <a:sym typeface="Gill Sans"/>
              </a:rPr>
              <a:t>Not Yet a Linux Foundation Member</a:t>
            </a:r>
            <a:endParaRPr sz="2000">
              <a:solidFill>
                <a:srgbClr val="FFFFFF"/>
              </a:solidFill>
              <a:latin typeface="Gill Sans"/>
              <a:ea typeface="Gill Sans"/>
              <a:cs typeface="Gill Sans"/>
              <a:sym typeface="Gill Sans"/>
            </a:endParaRPr>
          </a:p>
        </p:txBody>
      </p:sp>
      <p:sp>
        <p:nvSpPr>
          <p:cNvPr id="346" name="Google Shape;346;p40"/>
          <p:cNvSpPr/>
          <p:nvPr/>
        </p:nvSpPr>
        <p:spPr>
          <a:xfrm>
            <a:off x="410885" y="5476512"/>
            <a:ext cx="2630400" cy="737100"/>
          </a:xfrm>
          <a:prstGeom prst="rect">
            <a:avLst/>
          </a:prstGeom>
          <a:solidFill>
            <a:srgbClr val="45818E"/>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400">
                <a:solidFill>
                  <a:srgbClr val="FFFFFF"/>
                </a:solidFill>
                <a:latin typeface="Gill Sans"/>
                <a:ea typeface="Gill Sans"/>
                <a:cs typeface="Gill Sans"/>
                <a:sym typeface="Gill Sans"/>
              </a:rPr>
              <a:t>Associate</a:t>
            </a:r>
            <a:r>
              <a:rPr lang="en-US" sz="2400">
                <a:solidFill>
                  <a:srgbClr val="FFFFFF"/>
                </a:solidFill>
                <a:latin typeface="Gill Sans"/>
                <a:ea typeface="Gill Sans"/>
                <a:cs typeface="Gill Sans"/>
                <a:sym typeface="Gill Sans"/>
              </a:rPr>
              <a:t> Member</a:t>
            </a:r>
            <a:endParaRPr sz="2400">
              <a:solidFill>
                <a:srgbClr val="FFFFFF"/>
              </a:solidFill>
              <a:latin typeface="Gill Sans"/>
              <a:ea typeface="Gill Sans"/>
              <a:cs typeface="Gill Sans"/>
              <a:sym typeface="Gill Sans"/>
            </a:endParaRPr>
          </a:p>
        </p:txBody>
      </p:sp>
      <p:sp>
        <p:nvSpPr>
          <p:cNvPr id="347" name="Google Shape;347;p40"/>
          <p:cNvSpPr/>
          <p:nvPr/>
        </p:nvSpPr>
        <p:spPr>
          <a:xfrm>
            <a:off x="3167654" y="5485125"/>
            <a:ext cx="8603700" cy="737100"/>
          </a:xfrm>
          <a:prstGeom prst="rect">
            <a:avLst/>
          </a:prstGeom>
          <a:solidFill>
            <a:srgbClr val="45818E"/>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r>
              <a:rPr lang="en-US" sz="2200">
                <a:solidFill>
                  <a:srgbClr val="FFFFFF"/>
                </a:solidFill>
                <a:latin typeface="Gill Sans"/>
                <a:ea typeface="Gill Sans"/>
                <a:cs typeface="Gill Sans"/>
                <a:sym typeface="Gill Sans"/>
              </a:rPr>
              <a:t>Free                                                                                                      </a:t>
            </a:r>
            <a:r>
              <a:rPr lang="en-US" sz="1000">
                <a:solidFill>
                  <a:schemeClr val="lt1"/>
                </a:solidFill>
                <a:latin typeface="Gill Sans"/>
                <a:ea typeface="Gill Sans"/>
                <a:cs typeface="Gill Sans"/>
                <a:sym typeface="Gill Sans"/>
              </a:rPr>
              <a:t>Limited to academic and nonprofit institutions respectively and requires approval by the Governing Board </a:t>
            </a:r>
            <a:r>
              <a:rPr lang="en-US" sz="2200">
                <a:solidFill>
                  <a:srgbClr val="FFFFFF"/>
                </a:solidFill>
                <a:latin typeface="Gill Sans"/>
                <a:ea typeface="Gill Sans"/>
                <a:cs typeface="Gill Sans"/>
                <a:sym typeface="Gill Sans"/>
              </a:rPr>
              <a:t> </a:t>
            </a:r>
            <a:endParaRPr sz="2200">
              <a:solidFill>
                <a:srgbClr val="FFFFFF"/>
              </a:solidFill>
              <a:latin typeface="Gill Sans"/>
              <a:ea typeface="Gill Sans"/>
              <a:cs typeface="Gill Sans"/>
              <a:sym typeface="Gill Sans"/>
            </a:endParaRPr>
          </a:p>
        </p:txBody>
      </p:sp>
      <p:sp>
        <p:nvSpPr>
          <p:cNvPr id="348" name="Google Shape;348;p4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pic>
        <p:nvPicPr>
          <p:cNvPr id="353" name="Google Shape;353;p4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54" name="Google Shape;354;p4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Premier Membership</a:t>
            </a:r>
            <a:endParaRPr/>
          </a:p>
        </p:txBody>
      </p:sp>
      <p:sp>
        <p:nvSpPr>
          <p:cNvPr id="355" name="Google Shape;355;p41"/>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rgbClr val="FFFFFF"/>
                </a:solidFill>
                <a:latin typeface="Gill Sans"/>
                <a:ea typeface="Gill Sans"/>
                <a:cs typeface="Gill Sans"/>
                <a:sym typeface="Gill Sans"/>
              </a:rPr>
              <a:t>Highest tier of membership – For organizations who contribute heavily to open source AI, ML, DL, and Data and </a:t>
            </a:r>
            <a:r>
              <a:rPr lang="en-US" sz="2000">
                <a:solidFill>
                  <a:srgbClr val="FFFFFF"/>
                </a:solidFill>
              </a:rPr>
              <a:t>bring</a:t>
            </a:r>
            <a:r>
              <a:rPr lang="en-US" sz="2000">
                <a:solidFill>
                  <a:srgbClr val="FFFFFF"/>
                </a:solidFill>
                <a:latin typeface="Gill Sans"/>
                <a:ea typeface="Gill Sans"/>
                <a:cs typeface="Gill Sans"/>
                <a:sym typeface="Gill Sans"/>
              </a:rPr>
              <a:t> in their own projects to be hosted at the Foundation. They work in concert with </a:t>
            </a:r>
            <a:r>
              <a:rPr lang="en-US" sz="2000">
                <a:solidFill>
                  <a:srgbClr val="FFFFFF"/>
                </a:solidFill>
              </a:rPr>
              <a:t>LF AI &amp; Data</a:t>
            </a:r>
            <a:r>
              <a:rPr lang="en-US" sz="2000">
                <a:solidFill>
                  <a:srgbClr val="FFFFFF"/>
                </a:solidFill>
                <a:latin typeface="Gill Sans"/>
                <a:ea typeface="Gill Sans"/>
                <a:cs typeface="Gill Sans"/>
                <a:sym typeface="Gill Sans"/>
              </a:rPr>
              <a:t> team members. These companies want to take the most active role in enabling open source AI, ML, DL, and Data.</a:t>
            </a:r>
            <a:endParaRPr sz="2000">
              <a:solidFill>
                <a:srgbClr val="FFFFFF"/>
              </a:solidFill>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latin typeface="Gill Sans"/>
              <a:ea typeface="Gill Sans"/>
              <a:cs typeface="Gill Sans"/>
              <a:sym typeface="Gill Sans"/>
            </a:endParaRPr>
          </a:p>
          <a:p>
            <a:pPr indent="0" lvl="0" marL="0" rtl="0" algn="l">
              <a:lnSpc>
                <a:spcPct val="100000"/>
              </a:lnSpc>
              <a:spcBef>
                <a:spcPts val="1000"/>
              </a:spcBef>
              <a:spcAft>
                <a:spcPts val="0"/>
              </a:spcAft>
              <a:buSzPts val="2000"/>
              <a:buNone/>
            </a:pPr>
            <a:r>
              <a:t/>
            </a:r>
            <a:endParaRPr sz="2000">
              <a:latin typeface="Gill Sans"/>
              <a:ea typeface="Gill Sans"/>
              <a:cs typeface="Gill Sans"/>
              <a:sym typeface="Gill Sans"/>
            </a:endParaRPr>
          </a:p>
        </p:txBody>
      </p:sp>
      <p:sp>
        <p:nvSpPr>
          <p:cNvPr id="356" name="Google Shape;356;p41"/>
          <p:cNvSpPr/>
          <p:nvPr/>
        </p:nvSpPr>
        <p:spPr>
          <a:xfrm>
            <a:off x="624850" y="3048982"/>
            <a:ext cx="11154000" cy="32649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Gill Sans"/>
              <a:ea typeface="Gill Sans"/>
              <a:cs typeface="Gill Sans"/>
              <a:sym typeface="Gill Sans"/>
            </a:endParaRPr>
          </a:p>
          <a:p>
            <a:pPr indent="0" lvl="0" marL="0" marR="0" rtl="0" algn="l">
              <a:spcBef>
                <a:spcPts val="0"/>
              </a:spcBef>
              <a:spcAft>
                <a:spcPts val="0"/>
              </a:spcAft>
              <a:buNone/>
            </a:pPr>
            <a:r>
              <a:t/>
            </a:r>
            <a:endParaRPr sz="1600">
              <a:solidFill>
                <a:srgbClr val="3F4749"/>
              </a:solidFill>
              <a:latin typeface="Gill Sans"/>
              <a:ea typeface="Gill Sans"/>
              <a:cs typeface="Gill Sans"/>
              <a:sym typeface="Gill Sans"/>
            </a:endParaRPr>
          </a:p>
        </p:txBody>
      </p:sp>
      <p:sp>
        <p:nvSpPr>
          <p:cNvPr id="357" name="Google Shape;357;p41"/>
          <p:cNvSpPr/>
          <p:nvPr/>
        </p:nvSpPr>
        <p:spPr>
          <a:xfrm>
            <a:off x="624850" y="2797375"/>
            <a:ext cx="111540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Premier members are eligible to:</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t/>
            </a:r>
            <a:endParaRPr sz="2400">
              <a:solidFill>
                <a:srgbClr val="FFFFFF"/>
              </a:solidFill>
              <a:latin typeface="Gill Sans"/>
              <a:ea typeface="Gill Sans"/>
              <a:cs typeface="Gill Sans"/>
              <a:sym typeface="Gill Sans"/>
            </a:endParaRPr>
          </a:p>
        </p:txBody>
      </p:sp>
      <p:sp>
        <p:nvSpPr>
          <p:cNvPr id="358" name="Google Shape;358;p41"/>
          <p:cNvSpPr txBox="1"/>
          <p:nvPr/>
        </p:nvSpPr>
        <p:spPr>
          <a:xfrm>
            <a:off x="695400" y="3397425"/>
            <a:ext cx="11083500" cy="2568000"/>
          </a:xfrm>
          <a:prstGeom prst="rect">
            <a:avLst/>
          </a:prstGeom>
          <a:noFill/>
          <a:ln>
            <a:noFill/>
          </a:ln>
        </p:spPr>
        <p:txBody>
          <a:bodyPr anchorCtr="0" anchor="t" bIns="60925" lIns="121875" spcFirstLastPara="1" rIns="121875" wrap="square" tIns="60925">
            <a:noAutofit/>
          </a:bodyPr>
          <a:lstStyle/>
          <a:p>
            <a:pPr indent="0" lvl="0" marL="0" marR="0" rtl="0" algn="l">
              <a:lnSpc>
                <a:spcPct val="100000"/>
              </a:lnSpc>
              <a:spcBef>
                <a:spcPts val="0"/>
              </a:spcBef>
              <a:spcAft>
                <a:spcPts val="0"/>
              </a:spcAft>
              <a:buNone/>
            </a:pPr>
            <a:r>
              <a:rPr lang="en-US" sz="1800">
                <a:solidFill>
                  <a:schemeClr val="dk1"/>
                </a:solidFill>
                <a:latin typeface="Gill Sans"/>
                <a:ea typeface="Gill Sans"/>
                <a:cs typeface="Gill Sans"/>
                <a:sym typeface="Gill Sans"/>
              </a:rPr>
              <a:t>(Enjoy all the benefits of General level, plus;)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Appoint one representative to the </a:t>
            </a:r>
            <a:r>
              <a:rPr lang="en-US" sz="1800">
                <a:solidFill>
                  <a:schemeClr val="dk1"/>
                </a:solidFill>
                <a:latin typeface="Gill Sans"/>
                <a:ea typeface="Gill Sans"/>
                <a:cs typeface="Gill Sans"/>
                <a:sym typeface="Gill Sans"/>
              </a:rPr>
              <a:t>LF AI &amp; Data</a:t>
            </a:r>
            <a:r>
              <a:rPr lang="en-US" sz="1800">
                <a:solidFill>
                  <a:schemeClr val="dk1"/>
                </a:solidFill>
                <a:latin typeface="Gill Sans"/>
                <a:ea typeface="Gill Sans"/>
                <a:cs typeface="Gill Sans"/>
                <a:sym typeface="Gill Sans"/>
              </a:rPr>
              <a:t> Governing Board</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Appoint one representative as a voting member in any subcommittee or activities of the Governing Board</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Enjoy most prominent placement in displays of membership including website and marketing materials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Increased access to Linux Foundation’s invitation-only Open Source Leadership Summit</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Create an individualized press release upon membership announcement with the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PR team</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Receive ongoing, individual engagement and guidance from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Executive Director and staff</a:t>
            </a:r>
            <a:endParaRPr sz="1800">
              <a:solidFill>
                <a:schemeClr val="dk1"/>
              </a:solidFill>
              <a:latin typeface="Gill Sans"/>
              <a:ea typeface="Gill Sans"/>
              <a:cs typeface="Gill Sans"/>
              <a:sym typeface="Gill Sans"/>
            </a:endParaRPr>
          </a:p>
        </p:txBody>
      </p:sp>
      <p:sp>
        <p:nvSpPr>
          <p:cNvPr id="359" name="Google Shape;359;p4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pic>
        <p:nvPicPr>
          <p:cNvPr id="364" name="Google Shape;364;p4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65" name="Google Shape;365;p4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General Membership</a:t>
            </a:r>
            <a:endParaRPr/>
          </a:p>
        </p:txBody>
      </p:sp>
      <p:sp>
        <p:nvSpPr>
          <p:cNvPr id="366" name="Google Shape;366;p42"/>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lnSpc>
                <a:spcPct val="115000"/>
              </a:lnSpc>
              <a:spcBef>
                <a:spcPts val="0"/>
              </a:spcBef>
              <a:spcAft>
                <a:spcPts val="0"/>
              </a:spcAft>
              <a:buSzPts val="2000"/>
              <a:buNone/>
            </a:pPr>
            <a:r>
              <a:rPr lang="en-US" sz="2000">
                <a:solidFill>
                  <a:srgbClr val="FFFFFF"/>
                </a:solidFill>
                <a:latin typeface="Gill Sans"/>
                <a:ea typeface="Gill Sans"/>
                <a:cs typeface="Gill Sans"/>
                <a:sym typeface="Gill Sans"/>
              </a:rPr>
              <a:t>Targeted for organizations that want to put their organization in full view in support of </a:t>
            </a:r>
            <a:r>
              <a:rPr lang="en-US" sz="2000">
                <a:solidFill>
                  <a:srgbClr val="FFFFFF"/>
                </a:solidFill>
              </a:rPr>
              <a:t>LF AI</a:t>
            </a:r>
            <a:r>
              <a:rPr lang="en-US" sz="2000">
                <a:solidFill>
                  <a:srgbClr val="FFFFFF"/>
                </a:solidFill>
                <a:latin typeface="Gill Sans"/>
                <a:ea typeface="Gill Sans"/>
                <a:cs typeface="Gill Sans"/>
                <a:sym typeface="Gill Sans"/>
              </a:rPr>
              <a:t> &amp; Data and our mission. Organizations that join at the General level are committed to using open source technology, helping </a:t>
            </a:r>
            <a:r>
              <a:rPr lang="en-US" sz="2000">
                <a:solidFill>
                  <a:srgbClr val="FFFFFF"/>
                </a:solidFill>
              </a:rPr>
              <a:t>LF AI</a:t>
            </a:r>
            <a:r>
              <a:rPr lang="en-US" sz="2000">
                <a:solidFill>
                  <a:srgbClr val="FFFFFF"/>
                </a:solidFill>
                <a:latin typeface="Gill Sans"/>
                <a:ea typeface="Gill Sans"/>
                <a:cs typeface="Gill Sans"/>
                <a:sym typeface="Gill Sans"/>
              </a:rPr>
              <a:t> &amp; Data grow, voicing the opinions of their customers, and giving back to the community. </a:t>
            </a:r>
            <a:endParaRPr sz="2000">
              <a:solidFill>
                <a:srgbClr val="FFFFFF"/>
              </a:solidFill>
            </a:endParaRPr>
          </a:p>
        </p:txBody>
      </p:sp>
      <p:sp>
        <p:nvSpPr>
          <p:cNvPr id="367" name="Google Shape;367;p42"/>
          <p:cNvSpPr/>
          <p:nvPr/>
        </p:nvSpPr>
        <p:spPr>
          <a:xfrm>
            <a:off x="691700" y="2927675"/>
            <a:ext cx="11087100" cy="2854500"/>
          </a:xfrm>
          <a:prstGeom prst="rect">
            <a:avLst/>
          </a:prstGeom>
          <a:solidFill>
            <a:srgbClr val="EFEFEF"/>
          </a:solidFill>
          <a:ln>
            <a:noFill/>
          </a:ln>
        </p:spPr>
        <p:txBody>
          <a:bodyPr anchorCtr="0" anchor="t" bIns="121875" lIns="121875" spcFirstLastPara="1" rIns="121875" wrap="square" tIns="121875">
            <a:noAutofit/>
          </a:bodyPr>
          <a:lstStyle/>
          <a:p>
            <a:pPr indent="0" lvl="0" marL="0" marR="0" rtl="0" algn="l">
              <a:spcBef>
                <a:spcPts val="0"/>
              </a:spcBef>
              <a:spcAft>
                <a:spcPts val="0"/>
              </a:spcAft>
              <a:buNone/>
            </a:pPr>
            <a:r>
              <a:t/>
            </a:r>
            <a:endParaRPr sz="1600">
              <a:solidFill>
                <a:srgbClr val="3F4749"/>
              </a:solidFill>
              <a:latin typeface="Century Gothic"/>
              <a:ea typeface="Century Gothic"/>
              <a:cs typeface="Century Gothic"/>
              <a:sym typeface="Century Gothic"/>
            </a:endParaRPr>
          </a:p>
        </p:txBody>
      </p:sp>
      <p:sp>
        <p:nvSpPr>
          <p:cNvPr id="368" name="Google Shape;368;p42"/>
          <p:cNvSpPr txBox="1"/>
          <p:nvPr/>
        </p:nvSpPr>
        <p:spPr>
          <a:xfrm>
            <a:off x="624850" y="3451525"/>
            <a:ext cx="11087100" cy="2743200"/>
          </a:xfrm>
          <a:prstGeom prst="rect">
            <a:avLst/>
          </a:prstGeom>
          <a:noFill/>
          <a:ln>
            <a:noFill/>
          </a:ln>
        </p:spPr>
        <p:txBody>
          <a:bodyPr anchorCtr="0" anchor="t" bIns="60925" lIns="121875" spcFirstLastPara="1" rIns="121875" wrap="square" tIns="60925">
            <a:noAutofit/>
          </a:bodyPr>
          <a:lstStyle/>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Participate in elections to appoint one representative to the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Governing Board per every ten General members, up to three maximum General representatives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Receive greater insight into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strategy and project roadmaps through increased engagement with the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Executive Director and staff</a:t>
            </a:r>
            <a:endParaRPr sz="1800">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Create an individualized press release upon membership announcement with the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PR team</a:t>
            </a:r>
            <a:endParaRPr sz="1800">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Participate in all Marketing, Community, Thought Leadership opportunities</a:t>
            </a:r>
            <a:endParaRPr sz="1800">
              <a:solidFill>
                <a:schemeClr val="dk1"/>
              </a:solidFill>
              <a:latin typeface="Gill Sans"/>
              <a:ea typeface="Gill Sans"/>
              <a:cs typeface="Gill Sans"/>
              <a:sym typeface="Gill Sans"/>
            </a:endParaRPr>
          </a:p>
          <a:p>
            <a:pPr indent="-342900" lvl="0" marL="457200" marR="0" rtl="0" algn="l">
              <a:lnSpc>
                <a:spcPct val="115000"/>
              </a:lnSpc>
              <a:spcBef>
                <a:spcPts val="0"/>
              </a:spcBef>
              <a:spcAft>
                <a:spcPts val="0"/>
              </a:spcAft>
              <a:buClr>
                <a:schemeClr val="dk1"/>
              </a:buClr>
              <a:buSzPts val="1800"/>
              <a:buFont typeface="Gill Sans"/>
              <a:buChar char="●"/>
            </a:pPr>
            <a:r>
              <a:rPr lang="en-US" sz="1800">
                <a:solidFill>
                  <a:schemeClr val="dk1"/>
                </a:solidFill>
                <a:latin typeface="Gill Sans"/>
                <a:ea typeface="Gill Sans"/>
                <a:cs typeface="Gill Sans"/>
                <a:sym typeface="Gill Sans"/>
              </a:rPr>
              <a:t>Demonstrate your support for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by displaying your logo on the </a:t>
            </a:r>
            <a:r>
              <a:rPr lang="en-US" sz="1800">
                <a:solidFill>
                  <a:schemeClr val="dk1"/>
                </a:solidFill>
                <a:latin typeface="Gill Sans"/>
                <a:ea typeface="Gill Sans"/>
                <a:cs typeface="Gill Sans"/>
                <a:sym typeface="Gill Sans"/>
              </a:rPr>
              <a:t>LF AI</a:t>
            </a:r>
            <a:r>
              <a:rPr lang="en-US" sz="1800">
                <a:solidFill>
                  <a:schemeClr val="dk1"/>
                </a:solidFill>
                <a:latin typeface="Gill Sans"/>
                <a:ea typeface="Gill Sans"/>
                <a:cs typeface="Gill Sans"/>
                <a:sym typeface="Gill Sans"/>
              </a:rPr>
              <a:t> &amp; Data website and in marketing materials</a:t>
            </a:r>
            <a:endParaRPr sz="1800">
              <a:solidFill>
                <a:schemeClr val="dk1"/>
              </a:solidFill>
              <a:latin typeface="Gill Sans"/>
              <a:ea typeface="Gill Sans"/>
              <a:cs typeface="Gill Sans"/>
              <a:sym typeface="Gill Sans"/>
            </a:endParaRPr>
          </a:p>
        </p:txBody>
      </p:sp>
      <p:sp>
        <p:nvSpPr>
          <p:cNvPr id="369" name="Google Shape;369;p42"/>
          <p:cNvSpPr/>
          <p:nvPr/>
        </p:nvSpPr>
        <p:spPr>
          <a:xfrm>
            <a:off x="691750" y="2775275"/>
            <a:ext cx="11087100" cy="645300"/>
          </a:xfrm>
          <a:prstGeom prst="rect">
            <a:avLst/>
          </a:prstGeom>
          <a:solidFill>
            <a:srgbClr val="0B476F"/>
          </a:solidFill>
          <a:ln>
            <a:noFill/>
          </a:ln>
        </p:spPr>
        <p:txBody>
          <a:bodyPr anchorCtr="0" anchor="ctr" bIns="121875" lIns="121875" spcFirstLastPara="1" rIns="121875" wrap="square" tIns="121875">
            <a:noAutofit/>
          </a:bodyPr>
          <a:lstStyle/>
          <a:p>
            <a:pPr indent="0" lvl="0" marL="0" marR="0" rtl="0" algn="ctr">
              <a:spcBef>
                <a:spcPts val="0"/>
              </a:spcBef>
              <a:spcAft>
                <a:spcPts val="0"/>
              </a:spcAft>
              <a:buNone/>
            </a:pPr>
            <a:br>
              <a:rPr lang="en-US" sz="2400">
                <a:solidFill>
                  <a:srgbClr val="FFFFFF"/>
                </a:solidFill>
                <a:latin typeface="Gill Sans"/>
                <a:ea typeface="Gill Sans"/>
                <a:cs typeface="Gill Sans"/>
                <a:sym typeface="Gill Sans"/>
              </a:rPr>
            </a:br>
            <a:r>
              <a:rPr lang="en-US" sz="2400">
                <a:solidFill>
                  <a:srgbClr val="FFFFFF"/>
                </a:solidFill>
                <a:latin typeface="Gill Sans"/>
                <a:ea typeface="Gill Sans"/>
                <a:cs typeface="Gill Sans"/>
                <a:sym typeface="Gill Sans"/>
              </a:rPr>
              <a:t>General members are eligible to:</a:t>
            </a:r>
            <a:endParaRPr sz="2400">
              <a:solidFill>
                <a:srgbClr val="FFFFFF"/>
              </a:solidFill>
              <a:latin typeface="Gill Sans"/>
              <a:ea typeface="Gill Sans"/>
              <a:cs typeface="Gill Sans"/>
              <a:sym typeface="Gill Sans"/>
            </a:endParaRPr>
          </a:p>
          <a:p>
            <a:pPr indent="0" lvl="0" marL="0" marR="0" rtl="0" algn="ctr">
              <a:spcBef>
                <a:spcPts val="0"/>
              </a:spcBef>
              <a:spcAft>
                <a:spcPts val="0"/>
              </a:spcAft>
              <a:buNone/>
            </a:pPr>
            <a:r>
              <a:t/>
            </a:r>
            <a:endParaRPr sz="2400">
              <a:solidFill>
                <a:srgbClr val="FFFFFF"/>
              </a:solidFill>
              <a:latin typeface="Gill Sans"/>
              <a:ea typeface="Gill Sans"/>
              <a:cs typeface="Gill Sans"/>
              <a:sym typeface="Gill Sans"/>
            </a:endParaRPr>
          </a:p>
        </p:txBody>
      </p:sp>
      <p:sp>
        <p:nvSpPr>
          <p:cNvPr id="370" name="Google Shape;370;p4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4" name="Shape 374"/>
        <p:cNvGrpSpPr/>
        <p:nvPr/>
      </p:nvGrpSpPr>
      <p:grpSpPr>
        <a:xfrm>
          <a:off x="0" y="0"/>
          <a:ext cx="0" cy="0"/>
          <a:chOff x="0" y="0"/>
          <a:chExt cx="0" cy="0"/>
        </a:xfrm>
      </p:grpSpPr>
      <p:pic>
        <p:nvPicPr>
          <p:cNvPr id="375" name="Google Shape;375;p4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76" name="Google Shape;376;p4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Associate</a:t>
            </a:r>
            <a:r>
              <a:rPr lang="en-US"/>
              <a:t> Membership</a:t>
            </a:r>
            <a:endParaRPr/>
          </a:p>
        </p:txBody>
      </p:sp>
      <p:sp>
        <p:nvSpPr>
          <p:cNvPr id="377" name="Google Shape;377;p43"/>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Font typeface="Arial"/>
              <a:buNone/>
            </a:pPr>
            <a:r>
              <a:rPr lang="en-US" sz="2400">
                <a:solidFill>
                  <a:srgbClr val="FFFFFF"/>
                </a:solidFill>
              </a:rPr>
              <a:t>Limited to academic and nonprofit institutions respectively and requires approval by the Governing Board </a:t>
            </a:r>
            <a:endParaRPr sz="2400">
              <a:solidFill>
                <a:srgbClr val="FFFFFF"/>
              </a:solidFill>
            </a:endParaRPr>
          </a:p>
          <a:p>
            <a:pPr indent="-381000" lvl="0" marL="457200" rtl="0" algn="l">
              <a:spcBef>
                <a:spcPts val="1000"/>
              </a:spcBef>
              <a:spcAft>
                <a:spcPts val="0"/>
              </a:spcAft>
              <a:buClr>
                <a:srgbClr val="FFFFFF"/>
              </a:buClr>
              <a:buSzPts val="2400"/>
              <a:buChar char="›"/>
            </a:pPr>
            <a:r>
              <a:rPr lang="en-US" sz="2400">
                <a:solidFill>
                  <a:srgbClr val="FFFFFF"/>
                </a:solidFill>
              </a:rPr>
              <a:t>Academia</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Not-for-profit </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Government agencies</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Standardization bodies </a:t>
            </a:r>
            <a:endParaRPr sz="2400">
              <a:solidFill>
                <a:srgbClr val="FFFFFF"/>
              </a:solidFill>
            </a:endParaRPr>
          </a:p>
          <a:p>
            <a:pPr indent="-381000" lvl="0" marL="457200" rtl="0" algn="l">
              <a:spcBef>
                <a:spcPts val="0"/>
              </a:spcBef>
              <a:spcAft>
                <a:spcPts val="0"/>
              </a:spcAft>
              <a:buClr>
                <a:srgbClr val="FFFFFF"/>
              </a:buClr>
              <a:buSzPts val="2400"/>
              <a:buChar char="›"/>
            </a:pPr>
            <a:r>
              <a:rPr lang="en-US" sz="2400">
                <a:solidFill>
                  <a:srgbClr val="FFFFFF"/>
                </a:solidFill>
              </a:rPr>
              <a:t>etc. </a:t>
            </a:r>
            <a:endParaRPr sz="2400">
              <a:solidFill>
                <a:srgbClr val="FFFFFF"/>
              </a:solidFill>
            </a:endParaRPr>
          </a:p>
          <a:p>
            <a:pPr indent="0" lvl="0" marL="0" rtl="0" algn="l">
              <a:spcBef>
                <a:spcPts val="1000"/>
              </a:spcBef>
              <a:spcAft>
                <a:spcPts val="0"/>
              </a:spcAft>
              <a:buSzPts val="1100"/>
              <a:buNone/>
            </a:pPr>
            <a:r>
              <a:t/>
            </a:r>
            <a:endParaRPr sz="2400">
              <a:solidFill>
                <a:srgbClr val="FFFFFF"/>
              </a:solidFill>
            </a:endParaRPr>
          </a:p>
          <a:p>
            <a:pPr indent="0" lvl="0" marL="0" rtl="0" algn="l">
              <a:spcBef>
                <a:spcPts val="1000"/>
              </a:spcBef>
              <a:spcAft>
                <a:spcPts val="0"/>
              </a:spcAft>
              <a:buClr>
                <a:srgbClr val="000000"/>
              </a:buClr>
              <a:buSzPts val="1100"/>
              <a:buFont typeface="Arial"/>
              <a:buNone/>
            </a:pPr>
            <a:r>
              <a:rPr lang="en-US" sz="2400">
                <a:solidFill>
                  <a:srgbClr val="FFFFFF"/>
                </a:solidFill>
              </a:rPr>
              <a:t>Free membership</a:t>
            </a:r>
            <a:endParaRPr sz="2000">
              <a:solidFill>
                <a:srgbClr val="FFFFFF"/>
              </a:solidFill>
            </a:endParaRPr>
          </a:p>
        </p:txBody>
      </p:sp>
      <p:sp>
        <p:nvSpPr>
          <p:cNvPr id="378" name="Google Shape;378;p4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3" name="Shape 383"/>
        <p:cNvGrpSpPr/>
        <p:nvPr/>
      </p:nvGrpSpPr>
      <p:grpSpPr>
        <a:xfrm>
          <a:off x="0" y="0"/>
          <a:ext cx="0" cy="0"/>
          <a:chOff x="0" y="0"/>
          <a:chExt cx="0" cy="0"/>
        </a:xfrm>
      </p:grpSpPr>
      <p:pic>
        <p:nvPicPr>
          <p:cNvPr id="384" name="Google Shape;384;p44"/>
          <p:cNvPicPr preferRelativeResize="0"/>
          <p:nvPr/>
        </p:nvPicPr>
        <p:blipFill>
          <a:blip r:embed="rId3">
            <a:alphaModFix/>
          </a:blip>
          <a:stretch>
            <a:fillRect/>
          </a:stretch>
        </p:blipFill>
        <p:spPr>
          <a:xfrm>
            <a:off x="0" y="0"/>
            <a:ext cx="12192001" cy="6858001"/>
          </a:xfrm>
          <a:prstGeom prst="rect">
            <a:avLst/>
          </a:prstGeom>
          <a:noFill/>
          <a:ln>
            <a:noFill/>
          </a:ln>
        </p:spPr>
      </p:pic>
      <p:sp>
        <p:nvSpPr>
          <p:cNvPr id="385" name="Google Shape;385;p44"/>
          <p:cNvSpPr txBox="1"/>
          <p:nvPr>
            <p:ph type="title"/>
          </p:nvPr>
        </p:nvSpPr>
        <p:spPr>
          <a:xfrm>
            <a:off x="609600" y="1406825"/>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LF AI</a:t>
            </a:r>
            <a:r>
              <a:rPr lang="en-US" sz="4800"/>
              <a:t> &amp; Data Projects</a:t>
            </a:r>
            <a:endParaRPr sz="4800"/>
          </a:p>
        </p:txBody>
      </p:sp>
      <p:sp>
        <p:nvSpPr>
          <p:cNvPr id="386" name="Google Shape;386;p44"/>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1" name="Shape 391"/>
        <p:cNvGrpSpPr/>
        <p:nvPr/>
      </p:nvGrpSpPr>
      <p:grpSpPr>
        <a:xfrm>
          <a:off x="0" y="0"/>
          <a:ext cx="0" cy="0"/>
          <a:chOff x="0" y="0"/>
          <a:chExt cx="0" cy="0"/>
        </a:xfrm>
      </p:grpSpPr>
      <p:pic>
        <p:nvPicPr>
          <p:cNvPr id="392" name="Google Shape;392;p4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393" name="Google Shape;393;p4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394" name="Google Shape;394;p45"/>
          <p:cNvSpPr txBox="1"/>
          <p:nvPr>
            <p:ph type="title"/>
          </p:nvPr>
        </p:nvSpPr>
        <p:spPr>
          <a:xfrm>
            <a:off x="624850" y="365120"/>
            <a:ext cx="10933800" cy="5609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t/>
            </a:r>
            <a:endParaRPr/>
          </a:p>
          <a:p>
            <a:pPr indent="0" lvl="0" marL="0" rtl="0" algn="ctr">
              <a:lnSpc>
                <a:spcPct val="100000"/>
              </a:lnSpc>
              <a:spcBef>
                <a:spcPts val="0"/>
              </a:spcBef>
              <a:spcAft>
                <a:spcPts val="0"/>
              </a:spcAft>
              <a:buNone/>
            </a:pPr>
            <a:r>
              <a:rPr lang="en-US" sz="4800">
                <a:solidFill>
                  <a:srgbClr val="FFFFFF"/>
                </a:solidFill>
                <a:latin typeface="Arial"/>
                <a:ea typeface="Arial"/>
                <a:cs typeface="Arial"/>
                <a:sym typeface="Arial"/>
              </a:rPr>
              <a:t>LF AI &amp; Data Hosted Projects</a:t>
            </a:r>
            <a:endParaRPr sz="4800">
              <a:solidFill>
                <a:srgbClr val="FFFFFF"/>
              </a:solidFill>
              <a:latin typeface="Arial"/>
              <a:ea typeface="Arial"/>
              <a:cs typeface="Arial"/>
              <a:sym typeface="Arial"/>
            </a:endParaRPr>
          </a:p>
          <a:p>
            <a:pPr indent="0" lvl="0" marL="0" rtl="0" algn="l">
              <a:spcBef>
                <a:spcPts val="0"/>
              </a:spcBef>
              <a:spcAft>
                <a:spcPts val="0"/>
              </a:spcAft>
              <a:buNone/>
            </a:pPr>
            <a:r>
              <a:t/>
            </a:r>
            <a:endParaRPr/>
          </a:p>
          <a:p>
            <a:pPr indent="0" lvl="0" marL="0" rtl="0" algn="l">
              <a:spcBef>
                <a:spcPts val="0"/>
              </a:spcBef>
              <a:spcAft>
                <a:spcPts val="0"/>
              </a:spcAft>
              <a:buNone/>
            </a:pPr>
            <a:r>
              <a:rPr lang="en-US" sz="3000">
                <a:solidFill>
                  <a:srgbClr val="FFFFFF"/>
                </a:solidFill>
              </a:rPr>
              <a:t>Please visit </a:t>
            </a:r>
            <a:r>
              <a:rPr lang="en-US" sz="3000" u="sng">
                <a:solidFill>
                  <a:schemeClr val="hlink"/>
                </a:solidFill>
                <a:hlinkClick r:id="rId4"/>
              </a:rPr>
              <a:t>https://lfaidata.foundation/projects/</a:t>
            </a:r>
            <a:r>
              <a:rPr lang="en-US" sz="3000">
                <a:solidFill>
                  <a:srgbClr val="FFFFFF"/>
                </a:solidFill>
              </a:rPr>
              <a:t> for the most updated list of hosted projects.</a:t>
            </a:r>
            <a:endParaRPr sz="30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8" name="Shape 398"/>
        <p:cNvGrpSpPr/>
        <p:nvPr/>
      </p:nvGrpSpPr>
      <p:grpSpPr>
        <a:xfrm>
          <a:off x="0" y="0"/>
          <a:ext cx="0" cy="0"/>
          <a:chOff x="0" y="0"/>
          <a:chExt cx="0" cy="0"/>
        </a:xfrm>
      </p:grpSpPr>
      <p:pic>
        <p:nvPicPr>
          <p:cNvPr id="399" name="Google Shape;399;p4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00" name="Google Shape;400;p46"/>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Font typeface="Arial"/>
              <a:buNone/>
            </a:pPr>
            <a:r>
              <a:rPr lang="en-US" sz="2000" u="sng">
                <a:solidFill>
                  <a:srgbClr val="FFFFFF"/>
                </a:solidFill>
              </a:rPr>
              <a:t>Brief Description:</a:t>
            </a:r>
            <a:endParaRPr sz="2000" u="sng">
              <a:solidFill>
                <a:srgbClr val="FFFFFF"/>
              </a:solidFill>
            </a:endParaRPr>
          </a:p>
          <a:p>
            <a:pPr indent="0" lvl="0" marL="0" rtl="0" algn="l">
              <a:spcBef>
                <a:spcPts val="1000"/>
              </a:spcBef>
              <a:spcAft>
                <a:spcPts val="0"/>
              </a:spcAft>
              <a:buClr>
                <a:srgbClr val="000000"/>
              </a:buClr>
              <a:buSzPts val="1100"/>
              <a:buFont typeface="Arial"/>
              <a:buNone/>
            </a:pPr>
            <a:r>
              <a:rPr lang="en-US" sz="1800">
                <a:solidFill>
                  <a:srgbClr val="FFFFFF"/>
                </a:solidFill>
              </a:rPr>
              <a:t>Acumos is an Open Source Platform, which supports design, integration and deployment of AI models. Furthermore, Acumos supports an AI marketplace that empowers data scientists to publish adaptive AI models, while shielding them from the need to custom develop fully integrated solutions.</a:t>
            </a:r>
            <a:endParaRPr sz="1800">
              <a:solidFill>
                <a:srgbClr val="FFFFFF"/>
              </a:solidFill>
            </a:endParaRPr>
          </a:p>
          <a:p>
            <a:pPr indent="0" lvl="0" marL="0" rtl="0" algn="l">
              <a:spcBef>
                <a:spcPts val="0"/>
              </a:spcBef>
              <a:spcAft>
                <a:spcPts val="0"/>
              </a:spcAft>
              <a:buNone/>
            </a:pPr>
            <a:r>
              <a:t/>
            </a:r>
            <a:endParaRPr sz="20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Clr>
                <a:srgbClr val="000000"/>
              </a:buClr>
              <a:buSzPts val="1100"/>
              <a:buFont typeface="Arial"/>
              <a:buNone/>
            </a:pPr>
            <a:r>
              <a:rPr lang="en-US" sz="1800">
                <a:solidFill>
                  <a:srgbClr val="FFFFFF"/>
                </a:solidFill>
              </a:rPr>
              <a:t>AT&amp;T and Tech Mahindra in May 2018 as a Graduate Project</a:t>
            </a:r>
            <a:endParaRPr sz="1800">
              <a:solidFill>
                <a:srgbClr val="FFFFFF"/>
              </a:solidFill>
            </a:endParaRPr>
          </a:p>
          <a:p>
            <a:pPr indent="0" lvl="0" marL="0" rtl="0" algn="l">
              <a:spcBef>
                <a:spcPts val="0"/>
              </a:spcBef>
              <a:spcAft>
                <a:spcPts val="0"/>
              </a:spcAft>
              <a:buClr>
                <a:srgbClr val="000000"/>
              </a:buClr>
              <a:buSzPts val="1100"/>
              <a:buFont typeface="Arial"/>
              <a:buNone/>
            </a:pPr>
            <a:r>
              <a:t/>
            </a:r>
            <a:endParaRPr sz="1800"/>
          </a:p>
          <a:p>
            <a:pPr indent="0" lvl="0" marL="0" rtl="0" algn="l">
              <a:spcBef>
                <a:spcPts val="0"/>
              </a:spcBef>
              <a:spcAft>
                <a:spcPts val="0"/>
              </a:spcAft>
              <a:buNone/>
            </a:pPr>
            <a:r>
              <a:rPr lang="en-US" sz="1800"/>
              <a:t>  </a:t>
            </a:r>
            <a:endParaRPr b="1" sz="2400"/>
          </a:p>
        </p:txBody>
      </p:sp>
      <p:pic>
        <p:nvPicPr>
          <p:cNvPr id="401" name="Google Shape;401;p46"/>
          <p:cNvPicPr preferRelativeResize="0"/>
          <p:nvPr/>
        </p:nvPicPr>
        <p:blipFill>
          <a:blip r:embed="rId4">
            <a:alphaModFix/>
          </a:blip>
          <a:stretch>
            <a:fillRect/>
          </a:stretch>
        </p:blipFill>
        <p:spPr>
          <a:xfrm>
            <a:off x="9628197" y="591200"/>
            <a:ext cx="1792224" cy="483540"/>
          </a:xfrm>
          <a:prstGeom prst="rect">
            <a:avLst/>
          </a:prstGeom>
          <a:noFill/>
          <a:ln>
            <a:noFill/>
          </a:ln>
        </p:spPr>
      </p:pic>
      <p:sp>
        <p:nvSpPr>
          <p:cNvPr id="402" name="Google Shape;402;p46"/>
          <p:cNvSpPr txBox="1"/>
          <p:nvPr>
            <p:ph idx="2" type="body"/>
          </p:nvPr>
        </p:nvSpPr>
        <p:spPr>
          <a:xfrm>
            <a:off x="6226650" y="1335100"/>
            <a:ext cx="5807100" cy="4751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00000"/>
              </a:lnSpc>
              <a:spcBef>
                <a:spcPts val="0"/>
              </a:spcBef>
              <a:spcAft>
                <a:spcPts val="0"/>
              </a:spcAft>
              <a:buClr>
                <a:srgbClr val="000000"/>
              </a:buClr>
              <a:buSzPts val="1100"/>
              <a:buFont typeface="Arial"/>
              <a:buNone/>
            </a:pPr>
            <a:r>
              <a:rPr lang="en-US" sz="1400">
                <a:solidFill>
                  <a:schemeClr val="lt1"/>
                </a:solidFill>
              </a:rPr>
              <a:t>Github	</a:t>
            </a:r>
            <a:r>
              <a:rPr lang="en-US" sz="1400" u="sng">
                <a:solidFill>
                  <a:schemeClr val="accent1"/>
                </a:solidFill>
                <a:hlinkClick r:id="rId5">
                  <a:extLst>
                    <a:ext uri="{A12FA001-AC4F-418D-AE19-62706E023703}">
                      <ahyp:hlinkClr val="tx"/>
                    </a:ext>
                  </a:extLst>
                </a:hlinkClick>
              </a:rPr>
              <a:t>https://github.com/acumos</a:t>
            </a:r>
            <a:r>
              <a:rPr lang="en-US" sz="1400">
                <a:solidFill>
                  <a:schemeClr val="lt1"/>
                </a:solidFill>
              </a:rPr>
              <a:t>	</a:t>
            </a:r>
            <a:endParaRPr sz="14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400">
              <a:solidFill>
                <a:schemeClr val="lt1"/>
              </a:solidFill>
            </a:endParaRPr>
          </a:p>
          <a:p>
            <a:pPr indent="0" lvl="0" marL="0" rtl="0" algn="l">
              <a:lnSpc>
                <a:spcPct val="100000"/>
              </a:lnSpc>
              <a:spcBef>
                <a:spcPts val="0"/>
              </a:spcBef>
              <a:spcAft>
                <a:spcPts val="0"/>
              </a:spcAft>
              <a:buClr>
                <a:srgbClr val="000000"/>
              </a:buClr>
              <a:buSzPts val="1100"/>
              <a:buFont typeface="Arial"/>
              <a:buNone/>
            </a:pPr>
            <a:r>
              <a:rPr lang="en-US" sz="1400">
                <a:solidFill>
                  <a:srgbClr val="FFFFFF"/>
                </a:solidFill>
              </a:rPr>
              <a:t>Web Site </a:t>
            </a:r>
            <a:r>
              <a:rPr lang="en-US" sz="1400"/>
              <a:t>	</a:t>
            </a:r>
            <a:r>
              <a:rPr lang="en-US" sz="1400" u="sng">
                <a:solidFill>
                  <a:schemeClr val="accent1"/>
                </a:solidFill>
                <a:hlinkClick r:id="rId6">
                  <a:extLst>
                    <a:ext uri="{A12FA001-AC4F-418D-AE19-62706E023703}">
                      <ahyp:hlinkClr val="tx"/>
                    </a:ext>
                  </a:extLst>
                </a:hlinkClick>
              </a:rPr>
              <a:t>https://www.acumos.org/</a:t>
            </a:r>
            <a:r>
              <a:rPr lang="en-US" sz="1400"/>
              <a:t> </a:t>
            </a:r>
            <a:endParaRPr sz="1400">
              <a:solidFill>
                <a:schemeClr val="lt1"/>
              </a:solidFill>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lang="en-US" sz="1400">
                <a:solidFill>
                  <a:schemeClr val="lt1"/>
                </a:solidFill>
              </a:rPr>
              <a:t>Artwork 	</a:t>
            </a:r>
            <a:r>
              <a:rPr lang="en-US" sz="1400" u="sng">
                <a:solidFill>
                  <a:schemeClr val="hlink"/>
                </a:solidFill>
                <a:hlinkClick r:id="rId7"/>
              </a:rPr>
              <a:t>https://github.com/lfai/artwork/tree/master/projects/acumos</a:t>
            </a:r>
            <a:r>
              <a:rPr lang="en-US" sz="1400">
                <a:solidFill>
                  <a:schemeClr val="lt1"/>
                </a:solidFill>
              </a:rPr>
              <a:t>  </a:t>
            </a:r>
            <a:endParaRPr sz="1400">
              <a:solidFill>
                <a:schemeClr val="lt1"/>
              </a:solidFill>
            </a:endParaRPr>
          </a:p>
          <a:p>
            <a:pPr indent="0" lvl="0" marL="0" rtl="0" algn="l">
              <a:lnSpc>
                <a:spcPct val="100000"/>
              </a:lnSpc>
              <a:spcBef>
                <a:spcPts val="0"/>
              </a:spcBef>
              <a:spcAft>
                <a:spcPts val="0"/>
              </a:spcAft>
              <a:buClr>
                <a:srgbClr val="000000"/>
              </a:buClr>
              <a:buSzPts val="1100"/>
              <a:buFont typeface="Arial"/>
              <a:buNone/>
            </a:pPr>
            <a:r>
              <a:t/>
            </a:r>
            <a:endParaRPr sz="1400">
              <a:solidFill>
                <a:schemeClr val="lt1"/>
              </a:solidFill>
            </a:endParaRPr>
          </a:p>
          <a:p>
            <a:pPr indent="0" lvl="0" marL="0" rtl="0" algn="l">
              <a:lnSpc>
                <a:spcPct val="100000"/>
              </a:lnSpc>
              <a:spcBef>
                <a:spcPts val="0"/>
              </a:spcBef>
              <a:spcAft>
                <a:spcPts val="0"/>
              </a:spcAft>
              <a:buClr>
                <a:srgbClr val="000000"/>
              </a:buClr>
              <a:buSzPts val="1100"/>
              <a:buFont typeface="Arial"/>
              <a:buNone/>
            </a:pPr>
            <a:r>
              <a:rPr lang="en-US" sz="1400">
                <a:solidFill>
                  <a:schemeClr val="lt1"/>
                </a:solidFill>
              </a:rPr>
              <a:t>Mail Lists		</a:t>
            </a:r>
            <a:endParaRPr sz="1400">
              <a:solidFill>
                <a:schemeClr val="l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acumosai-announce</a:t>
            </a:r>
            <a:r>
              <a:rPr lang="en-US" sz="1400">
                <a:solidFill>
                  <a:schemeClr val="accent1"/>
                </a:solidFill>
              </a:rPr>
              <a:t> </a:t>
            </a:r>
            <a:endParaRPr sz="1400">
              <a:solidFill>
                <a:schemeClr val="accen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9"/>
              </a:rPr>
              <a:t>acumosai-technical-discuss</a:t>
            </a:r>
            <a:endParaRPr sz="1400">
              <a:solidFill>
                <a:schemeClr val="accen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10"/>
              </a:rPr>
              <a:t>acumosai-tsc</a:t>
            </a:r>
            <a:r>
              <a:rPr lang="en-US" sz="1400">
                <a:solidFill>
                  <a:schemeClr val="accent1"/>
                </a:solidFill>
              </a:rPr>
              <a:t>   </a:t>
            </a:r>
            <a:endParaRPr sz="1400">
              <a:solidFill>
                <a:schemeClr val="accent1"/>
              </a:solidFill>
            </a:endParaRPr>
          </a:p>
          <a:p>
            <a:pPr indent="0" lvl="0" marL="0" rtl="0" algn="l">
              <a:spcBef>
                <a:spcPts val="1000"/>
              </a:spcBef>
              <a:spcAft>
                <a:spcPts val="0"/>
              </a:spcAft>
              <a:buNone/>
            </a:pPr>
            <a:r>
              <a:t/>
            </a:r>
            <a:endParaRPr/>
          </a:p>
        </p:txBody>
      </p:sp>
      <p:sp>
        <p:nvSpPr>
          <p:cNvPr id="403" name="Google Shape;403;p4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404" name="Google Shape;404;p4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Acumos</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pic>
        <p:nvPicPr>
          <p:cNvPr id="409" name="Google Shape;409;p4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10" name="Google Shape;410;p47"/>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800">
                <a:solidFill>
                  <a:srgbClr val="FFFFFF"/>
                </a:solidFill>
              </a:rPr>
              <a:t>Angel is a high-performance distributed machine learning platform based on the philosophy of Parameter Server. It is tuned for performance with big data from Tencent and has a wide range of applicability and stability, demonstrating increasing advantage in handling higher dimension model. </a:t>
            </a:r>
            <a:endParaRPr sz="1800">
              <a:solidFill>
                <a:srgbClr val="FFFFFF"/>
              </a:solidFill>
            </a:endParaRPr>
          </a:p>
          <a:p>
            <a:pPr indent="0" lvl="0" marL="0" rtl="0" algn="l">
              <a:spcBef>
                <a:spcPts val="0"/>
              </a:spcBef>
              <a:spcAft>
                <a:spcPts val="0"/>
              </a:spcAft>
              <a:buNone/>
            </a:pPr>
            <a:r>
              <a:t/>
            </a:r>
            <a:endParaRPr sz="20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Tencent in August 2018 as an Incubation Project</a:t>
            </a:r>
            <a:endParaRPr sz="1800">
              <a:solidFill>
                <a:srgbClr val="FFFFFF"/>
              </a:solidFill>
            </a:endParaRPr>
          </a:p>
          <a:p>
            <a:pPr indent="0" lvl="0" marL="0" rtl="0" algn="l">
              <a:spcBef>
                <a:spcPts val="0"/>
              </a:spcBef>
              <a:spcAft>
                <a:spcPts val="0"/>
              </a:spcAft>
              <a:buNone/>
            </a:pPr>
            <a:r>
              <a:rPr lang="en-US" sz="1800">
                <a:solidFill>
                  <a:srgbClr val="FFFFFF"/>
                </a:solidFill>
              </a:rPr>
              <a:t>Angel graduated in December 2019 </a:t>
            </a:r>
            <a:endParaRPr sz="1800">
              <a:solidFill>
                <a:srgbClr val="FFFFFF"/>
              </a:solidFill>
            </a:endParaRPr>
          </a:p>
          <a:p>
            <a:pPr indent="0" lvl="0" marL="0" rtl="0" algn="l">
              <a:spcBef>
                <a:spcPts val="0"/>
              </a:spcBef>
              <a:spcAft>
                <a:spcPts val="0"/>
              </a:spcAft>
              <a:buNone/>
            </a:pPr>
            <a:r>
              <a:t/>
            </a:r>
            <a:endParaRPr sz="1800">
              <a:highlight>
                <a:srgbClr val="FFFFFF"/>
              </a:highlight>
            </a:endParaRPr>
          </a:p>
          <a:p>
            <a:pPr indent="0" lvl="0" marL="0" rtl="0" algn="l">
              <a:spcBef>
                <a:spcPts val="0"/>
              </a:spcBef>
              <a:spcAft>
                <a:spcPts val="0"/>
              </a:spcAft>
              <a:buNone/>
            </a:pPr>
            <a:r>
              <a:t/>
            </a:r>
            <a:endParaRPr b="1" sz="1800">
              <a:highlight>
                <a:srgbClr val="FFFFFF"/>
              </a:highlight>
            </a:endParaRPr>
          </a:p>
          <a:p>
            <a:pPr indent="0" lvl="0" marL="0" rtl="0" algn="l">
              <a:spcBef>
                <a:spcPts val="1000"/>
              </a:spcBef>
              <a:spcAft>
                <a:spcPts val="0"/>
              </a:spcAft>
              <a:buClr>
                <a:srgbClr val="000000"/>
              </a:buClr>
              <a:buSzPts val="1100"/>
              <a:buFont typeface="Arial"/>
              <a:buNone/>
            </a:pPr>
            <a:r>
              <a:rPr lang="en-US" sz="1800"/>
              <a:t> </a:t>
            </a:r>
            <a:endParaRPr sz="1800"/>
          </a:p>
          <a:p>
            <a:pPr indent="0" lvl="0" marL="0" rtl="0" algn="l">
              <a:spcBef>
                <a:spcPts val="1000"/>
              </a:spcBef>
              <a:spcAft>
                <a:spcPts val="0"/>
              </a:spcAft>
              <a:buNone/>
            </a:pPr>
            <a:r>
              <a:t/>
            </a:r>
            <a:endParaRPr b="1" sz="2400"/>
          </a:p>
        </p:txBody>
      </p:sp>
      <p:sp>
        <p:nvSpPr>
          <p:cNvPr id="411" name="Google Shape;411;p47"/>
          <p:cNvSpPr txBox="1"/>
          <p:nvPr>
            <p:ph idx="2" type="body"/>
          </p:nvPr>
        </p:nvSpPr>
        <p:spPr>
          <a:xfrm>
            <a:off x="6226650" y="1411300"/>
            <a:ext cx="58683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Key Links:</a:t>
            </a:r>
            <a:endParaRPr sz="2000" u="sng">
              <a:solidFill>
                <a:srgbClr val="FFFFFF"/>
              </a:solidFill>
            </a:endParaRPr>
          </a:p>
          <a:p>
            <a:pPr indent="0" lvl="0" marL="0" rtl="0" algn="l">
              <a:spcBef>
                <a:spcPts val="0"/>
              </a:spcBef>
              <a:spcAft>
                <a:spcPts val="0"/>
              </a:spcAft>
              <a:buNone/>
            </a:pPr>
            <a:r>
              <a:rPr lang="en-US" sz="1400">
                <a:solidFill>
                  <a:srgbClr val="FFFFFF"/>
                </a:solidFill>
              </a:rPr>
              <a:t>Github</a:t>
            </a:r>
            <a:r>
              <a:rPr lang="en-US" sz="1400"/>
              <a:t>	</a:t>
            </a:r>
            <a:r>
              <a:rPr lang="en-US" sz="1400" u="sng">
                <a:solidFill>
                  <a:schemeClr val="hlink"/>
                </a:solidFill>
                <a:hlinkClick r:id="rId4"/>
              </a:rPr>
              <a:t>https://github.com/Angel-ML/angel</a:t>
            </a:r>
            <a:r>
              <a:rPr lang="en-US" sz="1400"/>
              <a:t> </a:t>
            </a:r>
            <a:endParaRPr sz="1400">
              <a:solidFill>
                <a:srgbClr val="444444"/>
              </a:solidFill>
            </a:endParaRPr>
          </a:p>
          <a:p>
            <a:pPr indent="0" lvl="0" marL="0" rtl="0" algn="l">
              <a:spcBef>
                <a:spcPts val="0"/>
              </a:spcBef>
              <a:spcAft>
                <a:spcPts val="0"/>
              </a:spcAft>
              <a:buNone/>
            </a:pPr>
            <a:r>
              <a:t/>
            </a:r>
            <a:endParaRPr sz="1400"/>
          </a:p>
          <a:p>
            <a:pPr indent="0" lvl="0" marL="0" rtl="0" algn="l">
              <a:spcBef>
                <a:spcPts val="0"/>
              </a:spcBef>
              <a:spcAft>
                <a:spcPts val="0"/>
              </a:spcAft>
              <a:buNone/>
            </a:pPr>
            <a:r>
              <a:rPr lang="en-US" sz="1400">
                <a:solidFill>
                  <a:srgbClr val="FFFFFF"/>
                </a:solidFill>
              </a:rPr>
              <a:t>Artwork</a:t>
            </a:r>
            <a:r>
              <a:rPr lang="en-US" sz="1400"/>
              <a:t>	</a:t>
            </a:r>
            <a:r>
              <a:rPr lang="en-US" sz="1400" u="sng">
                <a:solidFill>
                  <a:schemeClr val="hlink"/>
                </a:solidFill>
                <a:hlinkClick r:id="rId5"/>
              </a:rPr>
              <a:t>https://github.com/lfai/artwork/tree/master/projects/angel</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solidFill>
                  <a:schemeClr val="lt1"/>
                </a:solidFill>
              </a:rPr>
              <a:t>Mail Lists 	</a:t>
            </a:r>
            <a:r>
              <a:rPr lang="en-US" sz="1400">
                <a:solidFill>
                  <a:srgbClr val="444444"/>
                </a:solidFill>
              </a:rPr>
              <a:t>	</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6"/>
              </a:rPr>
              <a:t>angel-announce</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7"/>
              </a:rPr>
              <a:t>angel-technical-discuss</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angel-tsc</a:t>
            </a:r>
            <a:endParaRPr sz="1400"/>
          </a:p>
        </p:txBody>
      </p:sp>
      <p:sp>
        <p:nvSpPr>
          <p:cNvPr id="412" name="Google Shape;412;p4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Angel ML </a:t>
            </a:r>
            <a:endParaRPr/>
          </a:p>
        </p:txBody>
      </p:sp>
      <p:pic>
        <p:nvPicPr>
          <p:cNvPr id="413" name="Google Shape;413;p47"/>
          <p:cNvPicPr preferRelativeResize="0"/>
          <p:nvPr/>
        </p:nvPicPr>
        <p:blipFill>
          <a:blip r:embed="rId9">
            <a:alphaModFix/>
          </a:blip>
          <a:stretch>
            <a:fillRect/>
          </a:stretch>
        </p:blipFill>
        <p:spPr>
          <a:xfrm>
            <a:off x="9670685" y="555108"/>
            <a:ext cx="1810512" cy="555749"/>
          </a:xfrm>
          <a:prstGeom prst="rect">
            <a:avLst/>
          </a:prstGeom>
          <a:noFill/>
          <a:ln>
            <a:noFill/>
          </a:ln>
        </p:spPr>
      </p:pic>
      <p:sp>
        <p:nvSpPr>
          <p:cNvPr id="414" name="Google Shape;414;p4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8" name="Shape 418"/>
        <p:cNvGrpSpPr/>
        <p:nvPr/>
      </p:nvGrpSpPr>
      <p:grpSpPr>
        <a:xfrm>
          <a:off x="0" y="0"/>
          <a:ext cx="0" cy="0"/>
          <a:chOff x="0" y="0"/>
          <a:chExt cx="0" cy="0"/>
        </a:xfrm>
      </p:grpSpPr>
      <p:pic>
        <p:nvPicPr>
          <p:cNvPr id="419" name="Google Shape;419;p4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20" name="Google Shape;420;p4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Elastic Deep Learning</a:t>
            </a:r>
            <a:endParaRPr/>
          </a:p>
        </p:txBody>
      </p:sp>
      <p:sp>
        <p:nvSpPr>
          <p:cNvPr id="421" name="Google Shape;421;p48"/>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00000"/>
              </a:lnSpc>
              <a:spcBef>
                <a:spcPts val="0"/>
              </a:spcBef>
              <a:spcAft>
                <a:spcPts val="0"/>
              </a:spcAft>
              <a:buNone/>
            </a:pPr>
            <a:r>
              <a:rPr lang="en-US" sz="1400">
                <a:solidFill>
                  <a:srgbClr val="FFFFFF"/>
                </a:solidFill>
              </a:rPr>
              <a:t>Github</a:t>
            </a:r>
            <a:r>
              <a:rPr lang="en-US" sz="1400">
                <a:highlight>
                  <a:srgbClr val="FFFFFF"/>
                </a:highlight>
              </a:rPr>
              <a:t>	</a:t>
            </a:r>
            <a:r>
              <a:rPr lang="en-US" sz="1400" u="sng">
                <a:solidFill>
                  <a:schemeClr val="hlink"/>
                </a:solidFill>
                <a:hlinkClick r:id="rId4"/>
              </a:rPr>
              <a:t>https://github.com/PaddlePaddle/edl</a:t>
            </a:r>
            <a:r>
              <a:rPr lang="en-US" sz="1400"/>
              <a:t> </a:t>
            </a:r>
            <a:endParaRPr sz="1400"/>
          </a:p>
          <a:p>
            <a:pPr indent="0" lvl="0" marL="0" rtl="0" algn="l">
              <a:lnSpc>
                <a:spcPct val="100000"/>
              </a:lnSpc>
              <a:spcBef>
                <a:spcPts val="0"/>
              </a:spcBef>
              <a:spcAft>
                <a:spcPts val="0"/>
              </a:spcAft>
              <a:buNone/>
            </a:pPr>
            <a:r>
              <a:t/>
            </a:r>
            <a:endParaRPr sz="1400"/>
          </a:p>
          <a:p>
            <a:pPr indent="0" lvl="0" marL="0" rtl="0" algn="l">
              <a:lnSpc>
                <a:spcPct val="100000"/>
              </a:lnSpc>
              <a:spcBef>
                <a:spcPts val="0"/>
              </a:spcBef>
              <a:spcAft>
                <a:spcPts val="0"/>
              </a:spcAft>
              <a:buNone/>
            </a:pPr>
            <a:r>
              <a:rPr lang="en-US" sz="1400">
                <a:solidFill>
                  <a:srgbClr val="FFFFFF"/>
                </a:solidFill>
              </a:rPr>
              <a:t>Web site </a:t>
            </a:r>
            <a:r>
              <a:rPr lang="en-US" sz="1400">
                <a:highlight>
                  <a:srgbClr val="FFFFFF"/>
                </a:highlight>
              </a:rPr>
              <a:t>	</a:t>
            </a:r>
            <a:r>
              <a:rPr lang="en-US" sz="1400" u="sng">
                <a:solidFill>
                  <a:schemeClr val="hlink"/>
                </a:solidFill>
                <a:hlinkClick r:id="rId5"/>
              </a:rPr>
              <a:t>http://www.paddlepaddle.org/</a:t>
            </a:r>
            <a:r>
              <a:rPr lang="en-US" sz="1400"/>
              <a:t> </a:t>
            </a:r>
            <a:endParaRPr sz="1400">
              <a:solidFill>
                <a:srgbClr val="444444"/>
              </a:solidFill>
            </a:endParaRPr>
          </a:p>
          <a:p>
            <a:pPr indent="0" lvl="0" marL="0" rtl="0" algn="l">
              <a:lnSpc>
                <a:spcPct val="100000"/>
              </a:lnSpc>
              <a:spcBef>
                <a:spcPts val="0"/>
              </a:spcBef>
              <a:spcAft>
                <a:spcPts val="0"/>
              </a:spcAft>
              <a:buNone/>
            </a:pPr>
            <a:r>
              <a:t/>
            </a:r>
            <a:endParaRPr sz="1400">
              <a:solidFill>
                <a:srgbClr val="FFFFFF"/>
              </a:solidFill>
            </a:endParaRPr>
          </a:p>
          <a:p>
            <a:pPr indent="0" lvl="0" marL="0" rtl="0" algn="l">
              <a:lnSpc>
                <a:spcPct val="100000"/>
              </a:lnSpc>
              <a:spcBef>
                <a:spcPts val="0"/>
              </a:spcBef>
              <a:spcAft>
                <a:spcPts val="0"/>
              </a:spcAft>
              <a:buNone/>
            </a:pPr>
            <a:r>
              <a:rPr lang="en-US" sz="1400">
                <a:solidFill>
                  <a:srgbClr val="FFFFFF"/>
                </a:solidFill>
              </a:rPr>
              <a:t>Artwork</a:t>
            </a:r>
            <a:r>
              <a:rPr lang="en-US" sz="1400"/>
              <a:t>		</a:t>
            </a:r>
            <a:endParaRPr sz="1400"/>
          </a:p>
          <a:p>
            <a:pPr indent="0" lvl="0" marL="0" rtl="0" algn="l">
              <a:lnSpc>
                <a:spcPct val="100000"/>
              </a:lnSpc>
              <a:spcBef>
                <a:spcPts val="0"/>
              </a:spcBef>
              <a:spcAft>
                <a:spcPts val="0"/>
              </a:spcAft>
              <a:buNone/>
            </a:pPr>
            <a:r>
              <a:rPr lang="en-US" sz="1400" u="sng">
                <a:solidFill>
                  <a:schemeClr val="hlink"/>
                </a:solidFill>
                <a:hlinkClick r:id="rId6"/>
              </a:rPr>
              <a:t>https://github.com/lfai/artwork/tree/master/projects/edl</a:t>
            </a:r>
            <a:endParaRPr sz="1400"/>
          </a:p>
          <a:p>
            <a:pPr indent="0" lvl="0" marL="0" rtl="0" algn="l">
              <a:spcBef>
                <a:spcPts val="0"/>
              </a:spcBef>
              <a:spcAft>
                <a:spcPts val="0"/>
              </a:spcAft>
              <a:buNone/>
            </a:pPr>
            <a:r>
              <a:t/>
            </a:r>
            <a:endParaRPr sz="1400">
              <a:solidFill>
                <a:srgbClr val="444444"/>
              </a:solidFill>
            </a:endParaRPr>
          </a:p>
          <a:p>
            <a:pPr indent="0" lvl="0" marL="0" rtl="0" algn="l">
              <a:spcBef>
                <a:spcPts val="0"/>
              </a:spcBef>
              <a:spcAft>
                <a:spcPts val="0"/>
              </a:spcAft>
              <a:buNone/>
            </a:pPr>
            <a:r>
              <a:rPr lang="en-US" sz="1400">
                <a:solidFill>
                  <a:schemeClr val="lt1"/>
                </a:solidFill>
              </a:rPr>
              <a:t>Mail Lists </a:t>
            </a:r>
            <a:r>
              <a:rPr lang="en-US" sz="1400">
                <a:solidFill>
                  <a:srgbClr val="444444"/>
                </a:solidFill>
              </a:rPr>
              <a:t>	</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7"/>
              </a:rPr>
              <a:t>edl-announce</a:t>
            </a:r>
            <a:r>
              <a:rPr lang="en-US" sz="1400">
                <a:solidFill>
                  <a:srgbClr val="FFFFFF"/>
                </a:solidFill>
              </a:rPr>
              <a:t> </a:t>
            </a:r>
            <a:endParaRPr sz="1400">
              <a:solidFill>
                <a:srgbClr val="FFFFFF"/>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edl-technical-discuss</a:t>
            </a:r>
            <a:endParaRPr sz="1400">
              <a:solidFill>
                <a:srgbClr val="FFFFFF"/>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9"/>
              </a:rPr>
              <a:t>edl-tsc</a:t>
            </a:r>
            <a:r>
              <a:rPr lang="en-US" sz="1400">
                <a:solidFill>
                  <a:srgbClr val="FFFFFF"/>
                </a:solidFill>
              </a:rPr>
              <a:t> </a:t>
            </a:r>
            <a:endParaRPr sz="1400">
              <a:solidFill>
                <a:srgbClr val="FFFFFF"/>
              </a:solidFill>
              <a:uFill>
                <a:noFill/>
              </a:uFill>
              <a:hlinkClick r:id="rId10">
                <a:extLst>
                  <a:ext uri="{A12FA001-AC4F-418D-AE19-62706E023703}">
                    <ahyp:hlinkClr val="tx"/>
                  </a:ext>
                </a:extLst>
              </a:hlinkClick>
            </a:endParaRPr>
          </a:p>
          <a:p>
            <a:pPr indent="0" lvl="0" marL="0" rtl="0" algn="l">
              <a:lnSpc>
                <a:spcPct val="100000"/>
              </a:lnSpc>
              <a:spcBef>
                <a:spcPts val="800"/>
              </a:spcBef>
              <a:spcAft>
                <a:spcPts val="0"/>
              </a:spcAft>
              <a:buNone/>
            </a:pPr>
            <a:r>
              <a:t/>
            </a:r>
            <a:endParaRPr sz="1400"/>
          </a:p>
          <a:p>
            <a:pPr indent="0" lvl="0" marL="0" rtl="0" algn="l">
              <a:lnSpc>
                <a:spcPct val="100000"/>
              </a:lnSpc>
              <a:spcBef>
                <a:spcPts val="0"/>
              </a:spcBef>
              <a:spcAft>
                <a:spcPts val="0"/>
              </a:spcAft>
              <a:buNone/>
            </a:pPr>
            <a:r>
              <a:t/>
            </a:r>
            <a:endParaRPr sz="1400"/>
          </a:p>
        </p:txBody>
      </p:sp>
      <p:sp>
        <p:nvSpPr>
          <p:cNvPr id="422" name="Google Shape;422;p48"/>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Clr>
                <a:srgbClr val="000000"/>
              </a:buClr>
              <a:buSzPts val="1100"/>
              <a:buFont typeface="Arial"/>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Clr>
                <a:srgbClr val="000000"/>
              </a:buClr>
              <a:buSzPts val="1100"/>
              <a:buFont typeface="Arial"/>
              <a:buNone/>
            </a:pPr>
            <a:r>
              <a:rPr lang="en-US" sz="1800">
                <a:solidFill>
                  <a:srgbClr val="FFFFFF"/>
                </a:solidFill>
              </a:rPr>
              <a:t>EDL optimizes the global utilization of the cluster running deep learning job and the waiting time of job submitters. It includes two parts: a Kubernetes controller for the elastic scheduling of distributed deep learning jobs, and a fault-tolerable deep learning framework.</a:t>
            </a:r>
            <a:endParaRPr sz="2000">
              <a:solidFill>
                <a:srgbClr val="FFFFFF"/>
              </a:solidFill>
            </a:endParaRPr>
          </a:p>
          <a:p>
            <a:pPr indent="0" lvl="0" marL="0" rtl="0" algn="l">
              <a:spcBef>
                <a:spcPts val="120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Clr>
                <a:srgbClr val="000000"/>
              </a:buClr>
              <a:buSzPts val="1100"/>
              <a:buFont typeface="Arial"/>
              <a:buNone/>
            </a:pPr>
            <a:r>
              <a:rPr lang="en-US" sz="1800">
                <a:solidFill>
                  <a:srgbClr val="FFFFFF"/>
                </a:solidFill>
              </a:rPr>
              <a:t>Baidu in August 2018 </a:t>
            </a:r>
            <a:r>
              <a:rPr lang="en-US" sz="1800">
                <a:solidFill>
                  <a:srgbClr val="FFFFFF"/>
                </a:solidFill>
              </a:rPr>
              <a:t>as</a:t>
            </a:r>
            <a:r>
              <a:rPr lang="en-US" sz="1800">
                <a:solidFill>
                  <a:schemeClr val="lt1"/>
                </a:solidFill>
              </a:rPr>
              <a:t> an Incubation Project</a:t>
            </a:r>
            <a:endParaRPr b="1" sz="1800"/>
          </a:p>
          <a:p>
            <a:pPr indent="0" lvl="0" marL="0" rtl="0" algn="l">
              <a:spcBef>
                <a:spcPts val="1000"/>
              </a:spcBef>
              <a:spcAft>
                <a:spcPts val="0"/>
              </a:spcAft>
              <a:buNone/>
            </a:pPr>
            <a:r>
              <a:t/>
            </a:r>
            <a:endParaRPr sz="1800">
              <a:solidFill>
                <a:srgbClr val="000000"/>
              </a:solidFill>
            </a:endParaRPr>
          </a:p>
          <a:p>
            <a:pPr indent="0" lvl="0" marL="0" rtl="0" algn="l">
              <a:spcBef>
                <a:spcPts val="1000"/>
              </a:spcBef>
              <a:spcAft>
                <a:spcPts val="0"/>
              </a:spcAft>
              <a:buClr>
                <a:srgbClr val="000000"/>
              </a:buClr>
              <a:buSzPts val="1100"/>
              <a:buFont typeface="Arial"/>
              <a:buNone/>
            </a:pPr>
            <a:r>
              <a:t/>
            </a:r>
            <a:endParaRPr b="1" sz="2000"/>
          </a:p>
          <a:p>
            <a:pPr indent="0" lvl="0" marL="0" rtl="0" algn="l">
              <a:spcBef>
                <a:spcPts val="1000"/>
              </a:spcBef>
              <a:spcAft>
                <a:spcPts val="0"/>
              </a:spcAft>
              <a:buClr>
                <a:srgbClr val="000000"/>
              </a:buClr>
              <a:buSzPts val="1100"/>
              <a:buFont typeface="Arial"/>
              <a:buNone/>
            </a:pPr>
            <a:r>
              <a:rPr lang="en-US" sz="2000"/>
              <a:t> </a:t>
            </a:r>
            <a:endParaRPr sz="2000"/>
          </a:p>
          <a:p>
            <a:pPr indent="0" lvl="0" marL="0" rtl="0" algn="l">
              <a:spcBef>
                <a:spcPts val="1000"/>
              </a:spcBef>
              <a:spcAft>
                <a:spcPts val="0"/>
              </a:spcAft>
              <a:buNone/>
            </a:pPr>
            <a:r>
              <a:t/>
            </a:r>
            <a:endParaRPr b="1" sz="2000"/>
          </a:p>
        </p:txBody>
      </p:sp>
      <p:pic>
        <p:nvPicPr>
          <p:cNvPr id="423" name="Google Shape;423;p48"/>
          <p:cNvPicPr preferRelativeResize="0"/>
          <p:nvPr/>
        </p:nvPicPr>
        <p:blipFill>
          <a:blip r:embed="rId11">
            <a:alphaModFix/>
          </a:blip>
          <a:stretch>
            <a:fillRect/>
          </a:stretch>
        </p:blipFill>
        <p:spPr>
          <a:xfrm>
            <a:off x="9555216" y="591198"/>
            <a:ext cx="1801359" cy="483541"/>
          </a:xfrm>
          <a:prstGeom prst="rect">
            <a:avLst/>
          </a:prstGeom>
          <a:noFill/>
          <a:ln>
            <a:noFill/>
          </a:ln>
        </p:spPr>
      </p:pic>
      <p:sp>
        <p:nvSpPr>
          <p:cNvPr id="424" name="Google Shape;424;p4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41" name="Google Shape;141;p22"/>
          <p:cNvSpPr txBox="1"/>
          <p:nvPr/>
        </p:nvSpPr>
        <p:spPr>
          <a:xfrm>
            <a:off x="905525" y="2236650"/>
            <a:ext cx="10226100" cy="2384700"/>
          </a:xfrm>
          <a:prstGeom prst="rect">
            <a:avLst/>
          </a:prstGeom>
          <a:noFill/>
          <a:ln>
            <a:noFill/>
          </a:ln>
        </p:spPr>
        <p:txBody>
          <a:bodyPr anchorCtr="0" anchor="t" bIns="45675" lIns="91425" spcFirstLastPara="1" rIns="91425" wrap="square" tIns="45675">
            <a:noAutofit/>
          </a:bodyPr>
          <a:lstStyle/>
          <a:p>
            <a:pPr indent="0" lvl="0" marL="0" marR="0" rtl="0" algn="ctr">
              <a:lnSpc>
                <a:spcPct val="90000"/>
              </a:lnSpc>
              <a:spcBef>
                <a:spcPts val="0"/>
              </a:spcBef>
              <a:spcAft>
                <a:spcPts val="0"/>
              </a:spcAft>
              <a:buNone/>
            </a:pPr>
            <a:r>
              <a:rPr i="0" lang="en-US" sz="3600" u="none" cap="none" strike="noStrike">
                <a:solidFill>
                  <a:srgbClr val="FFFFFF"/>
                </a:solidFill>
                <a:latin typeface="Gill Sans"/>
                <a:ea typeface="Gill Sans"/>
                <a:cs typeface="Gill Sans"/>
                <a:sym typeface="Gill Sans"/>
              </a:rPr>
              <a:t>We are creating a </a:t>
            </a:r>
            <a:r>
              <a:rPr lang="en-US" sz="3600">
                <a:solidFill>
                  <a:srgbClr val="FFFFFF"/>
                </a:solidFill>
                <a:latin typeface="Gill Sans"/>
                <a:ea typeface="Gill Sans"/>
                <a:cs typeface="Gill Sans"/>
                <a:sym typeface="Gill Sans"/>
              </a:rPr>
              <a:t>sustainable open source AI and Data ecosystem </a:t>
            </a:r>
            <a:r>
              <a:rPr i="0" lang="en-US" sz="3600" u="none" cap="none" strike="noStrike">
                <a:solidFill>
                  <a:srgbClr val="FFFFFF"/>
                </a:solidFill>
                <a:latin typeface="Gill Sans"/>
                <a:ea typeface="Gill Sans"/>
                <a:cs typeface="Gill Sans"/>
                <a:sym typeface="Gill Sans"/>
              </a:rPr>
              <a:t>that makes it</a:t>
            </a:r>
            <a:r>
              <a:rPr lang="en-US" sz="3600">
                <a:solidFill>
                  <a:srgbClr val="FFFFFF"/>
                </a:solidFill>
                <a:latin typeface="Gill Sans"/>
                <a:ea typeface="Gill Sans"/>
                <a:cs typeface="Gill Sans"/>
                <a:sym typeface="Gill Sans"/>
              </a:rPr>
              <a:t> </a:t>
            </a:r>
            <a:r>
              <a:rPr i="0" lang="en-US" sz="3600" u="none" cap="none" strike="noStrike">
                <a:solidFill>
                  <a:srgbClr val="FFFFFF"/>
                </a:solidFill>
                <a:latin typeface="Gill Sans"/>
                <a:ea typeface="Gill Sans"/>
                <a:cs typeface="Gill Sans"/>
                <a:sym typeface="Gill Sans"/>
              </a:rPr>
              <a:t>easier to create AI and Data products and services</a:t>
            </a:r>
            <a:r>
              <a:rPr lang="en-US" sz="3600">
                <a:solidFill>
                  <a:srgbClr val="FFFFFF"/>
                </a:solidFill>
                <a:latin typeface="Gill Sans"/>
                <a:ea typeface="Gill Sans"/>
                <a:cs typeface="Gill Sans"/>
                <a:sym typeface="Gill Sans"/>
              </a:rPr>
              <a:t>.</a:t>
            </a:r>
            <a:endParaRPr i="0" sz="3600" u="none" cap="none" strike="noStrike">
              <a:solidFill>
                <a:srgbClr val="FFFFFF"/>
              </a:solidFill>
              <a:latin typeface="Gill Sans"/>
              <a:ea typeface="Gill Sans"/>
              <a:cs typeface="Gill Sans"/>
              <a:sym typeface="Gill Sans"/>
            </a:endParaRPr>
          </a:p>
        </p:txBody>
      </p:sp>
      <p:sp>
        <p:nvSpPr>
          <p:cNvPr id="142" name="Google Shape;142;p22"/>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pic>
        <p:nvPicPr>
          <p:cNvPr id="429" name="Google Shape;429;p4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30" name="Google Shape;430;p4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Horovod</a:t>
            </a:r>
            <a:endParaRPr/>
          </a:p>
        </p:txBody>
      </p:sp>
      <p:sp>
        <p:nvSpPr>
          <p:cNvPr id="431" name="Google Shape;431;p49"/>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800">
                <a:solidFill>
                  <a:srgbClr val="FFFFFF"/>
                </a:solidFill>
              </a:rPr>
              <a:t>Horovod, a distributed training framework for TensorFlow, Keras and PyTorch, improves speed, scale and resource allocation in machine learning training activities. Uber uses Horovod for self-driving vehicles, fraud detection, and trip forecasting. It is also being used by Alibaba, Amazon and NVIDIA. Contributors to the project outside Uber include Amazon, IBM, Intel and NVIDIA.</a:t>
            </a:r>
            <a:endParaRPr sz="1800">
              <a:solidFill>
                <a:srgbClr val="FFFFFF"/>
              </a:solidFill>
            </a:endParaRPr>
          </a:p>
          <a:p>
            <a:pPr indent="0" lvl="0" marL="0" rtl="0" algn="l">
              <a:spcBef>
                <a:spcPts val="0"/>
              </a:spcBef>
              <a:spcAft>
                <a:spcPts val="0"/>
              </a:spcAft>
              <a:buNone/>
            </a:pPr>
            <a:r>
              <a:t/>
            </a:r>
            <a:endParaRPr sz="18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Uber in December 2018 an</a:t>
            </a:r>
            <a:r>
              <a:rPr lang="en-US" sz="1800">
                <a:solidFill>
                  <a:srgbClr val="FFFFFF"/>
                </a:solidFill>
              </a:rPr>
              <a:t> Incu</a:t>
            </a:r>
            <a:r>
              <a:rPr lang="en-US" sz="1800">
                <a:solidFill>
                  <a:schemeClr val="lt1"/>
                </a:solidFill>
              </a:rPr>
              <a:t>bation Project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US" sz="1800" u="sng">
                <a:solidFill>
                  <a:schemeClr val="lt1"/>
                </a:solidFill>
              </a:rPr>
              <a:t>Graduated</a:t>
            </a:r>
            <a:r>
              <a:rPr lang="en-US" sz="1800">
                <a:solidFill>
                  <a:schemeClr val="lt1"/>
                </a:solidFill>
              </a:rPr>
              <a:t>:</a:t>
            </a:r>
            <a:endParaRPr sz="1800">
              <a:solidFill>
                <a:schemeClr val="lt1"/>
              </a:solidFill>
            </a:endParaRPr>
          </a:p>
          <a:p>
            <a:pPr indent="0" lvl="0" marL="0" rtl="0" algn="l">
              <a:spcBef>
                <a:spcPts val="0"/>
              </a:spcBef>
              <a:spcAft>
                <a:spcPts val="0"/>
              </a:spcAft>
              <a:buNone/>
            </a:pPr>
            <a:r>
              <a:rPr lang="en-US" sz="1800">
                <a:solidFill>
                  <a:schemeClr val="lt1"/>
                </a:solidFill>
              </a:rPr>
              <a:t>September 2020</a:t>
            </a:r>
            <a:endParaRPr sz="1800">
              <a:solidFill>
                <a:schemeClr val="lt1"/>
              </a:solidFill>
            </a:endParaRPr>
          </a:p>
          <a:p>
            <a:pPr indent="0" lvl="0" marL="0" rtl="0" algn="l">
              <a:spcBef>
                <a:spcPts val="0"/>
              </a:spcBef>
              <a:spcAft>
                <a:spcPts val="0"/>
              </a:spcAft>
              <a:buNone/>
            </a:pPr>
            <a:r>
              <a:t/>
            </a:r>
            <a:endParaRPr sz="1800">
              <a:solidFill>
                <a:srgbClr val="000000"/>
              </a:solidFill>
            </a:endParaRPr>
          </a:p>
        </p:txBody>
      </p:sp>
      <p:sp>
        <p:nvSpPr>
          <p:cNvPr id="432" name="Google Shape;432;p49"/>
          <p:cNvSpPr txBox="1"/>
          <p:nvPr>
            <p:ph idx="2" type="body"/>
          </p:nvPr>
        </p:nvSpPr>
        <p:spPr>
          <a:xfrm>
            <a:off x="6226650" y="1335101"/>
            <a:ext cx="5332200" cy="48900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spcBef>
                <a:spcPts val="0"/>
              </a:spcBef>
              <a:spcAft>
                <a:spcPts val="0"/>
              </a:spcAft>
              <a:buNone/>
            </a:pPr>
            <a:r>
              <a:rPr lang="en-US" sz="1400">
                <a:solidFill>
                  <a:srgbClr val="FFFFFF"/>
                </a:solidFill>
              </a:rPr>
              <a:t>Github	</a:t>
            </a:r>
            <a:r>
              <a:rPr lang="en-US" sz="1400" u="sng">
                <a:solidFill>
                  <a:schemeClr val="hlink"/>
                </a:solidFill>
                <a:hlinkClick r:id="rId4"/>
              </a:rPr>
              <a:t>https://github.com/horovod/</a:t>
            </a:r>
            <a:r>
              <a:rPr lang="en-US" sz="1400"/>
              <a:t> </a:t>
            </a:r>
            <a:r>
              <a:rPr lang="en-US" sz="1400"/>
              <a:t>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solidFill>
                  <a:srgbClr val="FFFFFF"/>
                </a:solidFill>
              </a:rPr>
              <a:t>Web site</a:t>
            </a:r>
            <a:r>
              <a:rPr lang="en-US" sz="1400"/>
              <a:t> 	</a:t>
            </a:r>
            <a:r>
              <a:rPr lang="en-US" sz="1400" u="sng">
                <a:solidFill>
                  <a:schemeClr val="hlink"/>
                </a:solidFill>
                <a:hlinkClick r:id="rId5"/>
              </a:rPr>
              <a:t>https://horovod.ai</a:t>
            </a:r>
            <a:r>
              <a:rPr lang="en-US" sz="1400"/>
              <a:t> </a:t>
            </a:r>
            <a:endParaRPr sz="1400"/>
          </a:p>
          <a:p>
            <a:pPr indent="0" lvl="0" marL="0" rtl="0" algn="l">
              <a:spcBef>
                <a:spcPts val="0"/>
              </a:spcBef>
              <a:spcAft>
                <a:spcPts val="0"/>
              </a:spcAft>
              <a:buNone/>
            </a:pPr>
            <a:r>
              <a:t/>
            </a:r>
            <a:endParaRPr sz="1400">
              <a:solidFill>
                <a:srgbClr val="444444"/>
              </a:solidFill>
            </a:endParaRPr>
          </a:p>
          <a:p>
            <a:pPr indent="0" lvl="0" marL="0" rtl="0" algn="l">
              <a:spcBef>
                <a:spcPts val="0"/>
              </a:spcBef>
              <a:spcAft>
                <a:spcPts val="0"/>
              </a:spcAft>
              <a:buNone/>
            </a:pPr>
            <a:r>
              <a:rPr lang="en-US" sz="1400">
                <a:solidFill>
                  <a:srgbClr val="FFFFFF"/>
                </a:solidFill>
              </a:rPr>
              <a:t>Artwork</a:t>
            </a:r>
            <a:r>
              <a:rPr lang="en-US" sz="1400">
                <a:highlight>
                  <a:srgbClr val="FFFFFF"/>
                </a:highlight>
              </a:rPr>
              <a:t>	</a:t>
            </a:r>
            <a:r>
              <a:rPr lang="en-US" sz="1400" u="sng">
                <a:solidFill>
                  <a:schemeClr val="hlink"/>
                </a:solidFill>
                <a:hlinkClick r:id="rId6"/>
              </a:rPr>
              <a:t>https://github.com/lfai/artwork/tree/master/projects/horovod</a:t>
            </a:r>
            <a:endParaRPr sz="1400"/>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lang="en-US" sz="1400">
                <a:solidFill>
                  <a:schemeClr val="lt1"/>
                </a:solidFill>
              </a:rPr>
              <a:t>Mail Lists</a:t>
            </a:r>
            <a:r>
              <a:rPr lang="en-US" sz="1400">
                <a:solidFill>
                  <a:srgbClr val="444444"/>
                </a:solidFill>
              </a:rPr>
              <a:t>		 </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7"/>
              </a:rPr>
              <a:t>horovod-announce</a:t>
            </a:r>
            <a:r>
              <a:rPr lang="en-US" sz="1400">
                <a:solidFill>
                  <a:schemeClr val="accent1"/>
                </a:solidFill>
              </a:rPr>
              <a:t> </a:t>
            </a:r>
            <a:endParaRPr sz="1400">
              <a:solidFill>
                <a:schemeClr val="accen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horovod-technical-discuss</a:t>
            </a:r>
            <a:endParaRPr sz="1400">
              <a:solidFill>
                <a:schemeClr val="accen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9"/>
              </a:rPr>
              <a:t>horovod-tsc</a:t>
            </a:r>
            <a:r>
              <a:rPr lang="en-US" sz="1400">
                <a:solidFill>
                  <a:schemeClr val="accent1"/>
                </a:solidFill>
              </a:rPr>
              <a:t> </a:t>
            </a:r>
            <a:endParaRPr sz="1400">
              <a:solidFill>
                <a:schemeClr val="accent1"/>
              </a:solidFill>
              <a:uFill>
                <a:noFill/>
              </a:uFill>
              <a:hlinkClick r:id="rId10">
                <a:extLst>
                  <a:ext uri="{A12FA001-AC4F-418D-AE19-62706E023703}">
                    <ahyp:hlinkClr val="tx"/>
                  </a:ext>
                </a:extLst>
              </a:hlinkClick>
            </a:endParaRPr>
          </a:p>
          <a:p>
            <a:pPr indent="0" lvl="0" marL="0" rtl="0" algn="l">
              <a:spcBef>
                <a:spcPts val="800"/>
              </a:spcBef>
              <a:spcAft>
                <a:spcPts val="0"/>
              </a:spcAft>
              <a:buNone/>
            </a:pPr>
            <a:r>
              <a:t/>
            </a:r>
            <a:endParaRPr sz="1400"/>
          </a:p>
          <a:p>
            <a:pPr indent="0" lvl="0" marL="0" rtl="0" algn="l">
              <a:spcBef>
                <a:spcPts val="1000"/>
              </a:spcBef>
              <a:spcAft>
                <a:spcPts val="0"/>
              </a:spcAft>
              <a:buNone/>
            </a:pPr>
            <a:r>
              <a:t/>
            </a:r>
            <a:endParaRPr sz="1400"/>
          </a:p>
        </p:txBody>
      </p:sp>
      <p:pic>
        <p:nvPicPr>
          <p:cNvPr id="433" name="Google Shape;433;p49"/>
          <p:cNvPicPr preferRelativeResize="0"/>
          <p:nvPr/>
        </p:nvPicPr>
        <p:blipFill>
          <a:blip r:embed="rId11">
            <a:alphaModFix/>
          </a:blip>
          <a:stretch>
            <a:fillRect/>
          </a:stretch>
        </p:blipFill>
        <p:spPr>
          <a:xfrm>
            <a:off x="10475572" y="320205"/>
            <a:ext cx="1083087" cy="1025544"/>
          </a:xfrm>
          <a:prstGeom prst="rect">
            <a:avLst/>
          </a:prstGeom>
          <a:noFill/>
          <a:ln>
            <a:noFill/>
          </a:ln>
        </p:spPr>
      </p:pic>
      <p:sp>
        <p:nvSpPr>
          <p:cNvPr id="434" name="Google Shape;434;p4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pic>
        <p:nvPicPr>
          <p:cNvPr id="439" name="Google Shape;439;p50"/>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40" name="Google Shape;440;p5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Pyro</a:t>
            </a:r>
            <a:endParaRPr/>
          </a:p>
        </p:txBody>
      </p:sp>
      <p:sp>
        <p:nvSpPr>
          <p:cNvPr id="441" name="Google Shape;441;p50"/>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800">
                <a:solidFill>
                  <a:srgbClr val="FFFFFF"/>
                </a:solidFill>
              </a:rPr>
              <a:t>Pyro is a universal probabilistic programming language (PPL) written in Python and supported by PyTorch on the backend. Pyro enables flexible and expressive deep probabilistic modeling, unifying the best of modern deep learning and Bayesian modeling. </a:t>
            </a:r>
            <a:endParaRPr sz="1800">
              <a:solidFill>
                <a:srgbClr val="FFFFFF"/>
              </a:solidFill>
            </a:endParaRPr>
          </a:p>
          <a:p>
            <a:pPr indent="0" lvl="0" marL="0" rtl="0" algn="l">
              <a:spcBef>
                <a:spcPts val="0"/>
              </a:spcBef>
              <a:spcAft>
                <a:spcPts val="0"/>
              </a:spcAft>
              <a:buNone/>
            </a:pPr>
            <a:r>
              <a:t/>
            </a:r>
            <a:endParaRPr sz="18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Uber in January 2019 as an</a:t>
            </a:r>
            <a:r>
              <a:rPr lang="en-US" sz="1800"/>
              <a:t> </a:t>
            </a:r>
            <a:r>
              <a:rPr lang="en-US" sz="1800">
                <a:solidFill>
                  <a:schemeClr val="lt1"/>
                </a:solidFill>
              </a:rPr>
              <a:t>Incubation Project</a:t>
            </a:r>
            <a:endParaRPr sz="1800">
              <a:solidFill>
                <a:schemeClr val="lt1"/>
              </a:solidFill>
            </a:endParaRPr>
          </a:p>
          <a:p>
            <a:pPr indent="0" lvl="0" marL="0" rtl="0" algn="l">
              <a:spcBef>
                <a:spcPts val="0"/>
              </a:spcBef>
              <a:spcAft>
                <a:spcPts val="0"/>
              </a:spcAft>
              <a:buNone/>
            </a:pPr>
            <a:r>
              <a:t/>
            </a:r>
            <a:endParaRPr sz="1800">
              <a:solidFill>
                <a:schemeClr val="lt1"/>
              </a:solidFill>
            </a:endParaRPr>
          </a:p>
          <a:p>
            <a:pPr indent="0" lvl="0" marL="0" rtl="0" algn="l">
              <a:spcBef>
                <a:spcPts val="0"/>
              </a:spcBef>
              <a:spcAft>
                <a:spcPts val="0"/>
              </a:spcAft>
              <a:buNone/>
            </a:pPr>
            <a:r>
              <a:rPr lang="en-US" sz="1800" u="sng">
                <a:solidFill>
                  <a:schemeClr val="lt1"/>
                </a:solidFill>
              </a:rPr>
              <a:t>Graduated:</a:t>
            </a:r>
            <a:endParaRPr sz="1800" u="sng">
              <a:solidFill>
                <a:schemeClr val="lt1"/>
              </a:solidFill>
            </a:endParaRPr>
          </a:p>
          <a:p>
            <a:pPr indent="0" lvl="0" marL="0" rtl="0" algn="l">
              <a:spcBef>
                <a:spcPts val="0"/>
              </a:spcBef>
              <a:spcAft>
                <a:spcPts val="0"/>
              </a:spcAft>
              <a:buNone/>
            </a:pPr>
            <a:r>
              <a:rPr lang="en-US" sz="1800">
                <a:solidFill>
                  <a:schemeClr val="lt1"/>
                </a:solidFill>
              </a:rPr>
              <a:t>February 2021</a:t>
            </a:r>
            <a:endParaRPr sz="1800">
              <a:solidFill>
                <a:schemeClr val="lt1"/>
              </a:solidFill>
            </a:endParaRPr>
          </a:p>
          <a:p>
            <a:pPr indent="0" lvl="0" marL="0" rtl="0" algn="l">
              <a:spcBef>
                <a:spcPts val="0"/>
              </a:spcBef>
              <a:spcAft>
                <a:spcPts val="0"/>
              </a:spcAft>
              <a:buNone/>
            </a:pPr>
            <a:r>
              <a:t/>
            </a:r>
            <a:endParaRPr sz="1800">
              <a:solidFill>
                <a:srgbClr val="000000"/>
              </a:solidFill>
            </a:endParaRPr>
          </a:p>
        </p:txBody>
      </p:sp>
      <p:sp>
        <p:nvSpPr>
          <p:cNvPr id="442" name="Google Shape;442;p50"/>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spcBef>
                <a:spcPts val="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https://github.com/pyro-ppl</a:t>
            </a:r>
            <a:r>
              <a:rPr lang="en-US" sz="1400"/>
              <a:t> </a:t>
            </a:r>
            <a:endParaRPr sz="1400"/>
          </a:p>
          <a:p>
            <a:pPr indent="0" lvl="0" marL="0" rtl="0" algn="l">
              <a:spcBef>
                <a:spcPts val="0"/>
              </a:spcBef>
              <a:spcAft>
                <a:spcPts val="0"/>
              </a:spcAft>
              <a:buNone/>
            </a:pPr>
            <a:r>
              <a:t/>
            </a:r>
            <a:endParaRPr sz="1400">
              <a:solidFill>
                <a:srgbClr val="FFFFFF"/>
              </a:solidFill>
            </a:endParaRPr>
          </a:p>
          <a:p>
            <a:pPr indent="0" lvl="0" marL="0" rtl="0" algn="l">
              <a:spcBef>
                <a:spcPts val="0"/>
              </a:spcBef>
              <a:spcAft>
                <a:spcPts val="0"/>
              </a:spcAft>
              <a:buNone/>
            </a:pPr>
            <a:r>
              <a:rPr lang="en-US" sz="1400">
                <a:solidFill>
                  <a:srgbClr val="FFFFFF"/>
                </a:solidFill>
              </a:rPr>
              <a:t>Web site</a:t>
            </a:r>
            <a:r>
              <a:rPr lang="en-US" sz="1400"/>
              <a:t> 	</a:t>
            </a:r>
            <a:r>
              <a:rPr lang="en-US" sz="1400" u="sng">
                <a:solidFill>
                  <a:schemeClr val="hlink"/>
                </a:solidFill>
                <a:hlinkClick r:id="rId5"/>
              </a:rPr>
              <a:t>https://pyro.ai</a:t>
            </a:r>
            <a:r>
              <a:rPr lang="en-US" sz="1400"/>
              <a:t>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rPr lang="en-US" sz="1400">
                <a:solidFill>
                  <a:srgbClr val="FFFFFF"/>
                </a:solidFill>
              </a:rPr>
              <a:t>Artwork </a:t>
            </a:r>
            <a:r>
              <a:rPr lang="en-US" sz="1400"/>
              <a:t>	</a:t>
            </a:r>
            <a:r>
              <a:rPr lang="en-US" sz="1400" u="sng">
                <a:solidFill>
                  <a:schemeClr val="hlink"/>
                </a:solidFill>
                <a:hlinkClick r:id="rId6"/>
              </a:rPr>
              <a:t>https://github.com/lfai/artwork/tree/master/projects/pyro</a:t>
            </a:r>
            <a:r>
              <a:rPr lang="en-US" sz="1400"/>
              <a:t>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None/>
            </a:pPr>
            <a:r>
              <a:rPr lang="en-US" sz="1400">
                <a:solidFill>
                  <a:schemeClr val="lt1"/>
                </a:solidFill>
              </a:rPr>
              <a:t>Mail Lists  </a:t>
            </a:r>
            <a:r>
              <a:rPr lang="en-US" sz="1400">
                <a:solidFill>
                  <a:srgbClr val="444444"/>
                </a:solidFill>
              </a:rPr>
              <a:t>		</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7"/>
              </a:rPr>
              <a:t>pyro-announce</a:t>
            </a:r>
            <a:endParaRPr sz="1400"/>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pyro-technical-discuss</a:t>
            </a:r>
            <a:endParaRPr sz="1400"/>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9"/>
              </a:rPr>
              <a:t>pyro-tsc</a:t>
            </a:r>
            <a:r>
              <a:rPr lang="en-US" sz="1400"/>
              <a:t> </a:t>
            </a:r>
            <a:endParaRPr sz="1400">
              <a:uFill>
                <a:noFill/>
              </a:uFill>
              <a:hlinkClick r:id="rId10"/>
            </a:endParaRPr>
          </a:p>
          <a:p>
            <a:pPr indent="0" lvl="0" marL="0" rtl="0" algn="l">
              <a:spcBef>
                <a:spcPts val="800"/>
              </a:spcBef>
              <a:spcAft>
                <a:spcPts val="0"/>
              </a:spcAft>
              <a:buClr>
                <a:srgbClr val="000000"/>
              </a:buClr>
              <a:buSzPts val="1100"/>
              <a:buFont typeface="Arial"/>
              <a:buNone/>
            </a:pPr>
            <a:r>
              <a:t/>
            </a:r>
            <a:endParaRPr sz="1400"/>
          </a:p>
          <a:p>
            <a:pPr indent="0" lvl="0" marL="0" rtl="0" algn="l">
              <a:spcBef>
                <a:spcPts val="1000"/>
              </a:spcBef>
              <a:spcAft>
                <a:spcPts val="0"/>
              </a:spcAft>
              <a:buNone/>
            </a:pPr>
            <a:r>
              <a:t/>
            </a:r>
            <a:endParaRPr sz="1400">
              <a:highlight>
                <a:srgbClr val="FFFFFF"/>
              </a:highlight>
            </a:endParaRPr>
          </a:p>
          <a:p>
            <a:pPr indent="0" lvl="0" marL="0" rtl="0" algn="l">
              <a:spcBef>
                <a:spcPts val="1000"/>
              </a:spcBef>
              <a:spcAft>
                <a:spcPts val="0"/>
              </a:spcAft>
              <a:buNone/>
            </a:pPr>
            <a:r>
              <a:t/>
            </a:r>
            <a:endParaRPr/>
          </a:p>
        </p:txBody>
      </p:sp>
      <p:pic>
        <p:nvPicPr>
          <p:cNvPr id="443" name="Google Shape;443;p50"/>
          <p:cNvPicPr preferRelativeResize="0"/>
          <p:nvPr/>
        </p:nvPicPr>
        <p:blipFill>
          <a:blip r:embed="rId11">
            <a:alphaModFix/>
          </a:blip>
          <a:stretch>
            <a:fillRect/>
          </a:stretch>
        </p:blipFill>
        <p:spPr>
          <a:xfrm>
            <a:off x="10638650" y="610074"/>
            <a:ext cx="914402" cy="673748"/>
          </a:xfrm>
          <a:prstGeom prst="rect">
            <a:avLst/>
          </a:prstGeom>
          <a:noFill/>
          <a:ln>
            <a:noFill/>
          </a:ln>
        </p:spPr>
      </p:pic>
      <p:sp>
        <p:nvSpPr>
          <p:cNvPr id="444" name="Google Shape;444;p5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8" name="Shape 448"/>
        <p:cNvGrpSpPr/>
        <p:nvPr/>
      </p:nvGrpSpPr>
      <p:grpSpPr>
        <a:xfrm>
          <a:off x="0" y="0"/>
          <a:ext cx="0" cy="0"/>
          <a:chOff x="0" y="0"/>
          <a:chExt cx="0" cy="0"/>
        </a:xfrm>
      </p:grpSpPr>
      <p:pic>
        <p:nvPicPr>
          <p:cNvPr id="449" name="Google Shape;449;p5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50" name="Google Shape;450;p5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ADLIK</a:t>
            </a:r>
            <a:endParaRPr/>
          </a:p>
        </p:txBody>
      </p:sp>
      <p:sp>
        <p:nvSpPr>
          <p:cNvPr id="451" name="Google Shape;451;p51"/>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u="sng">
                <a:solidFill>
                  <a:srgbClr val="FFFFFF"/>
                </a:solidFill>
              </a:rPr>
              <a:t>Brief Description:</a:t>
            </a:r>
            <a:endParaRPr sz="1800" u="sng">
              <a:solidFill>
                <a:srgbClr val="FFFFFF"/>
              </a:solidFill>
            </a:endParaRPr>
          </a:p>
          <a:p>
            <a:pPr indent="0" lvl="0" marL="0" rtl="0" algn="l">
              <a:lnSpc>
                <a:spcPct val="115000"/>
              </a:lnSpc>
              <a:spcBef>
                <a:spcPts val="0"/>
              </a:spcBef>
              <a:spcAft>
                <a:spcPts val="0"/>
              </a:spcAft>
              <a:buNone/>
            </a:pPr>
            <a:r>
              <a:rPr lang="en-US" sz="1400">
                <a:solidFill>
                  <a:srgbClr val="FFFFFF"/>
                </a:solidFill>
              </a:rPr>
              <a:t>Adlik is a toolkit for accelerating deep learning inference. The goal of Adlik is to accelerate deep learning inference process both on cloud and embedded environments. Adlik consists of two sub projects: model compiler and serving platform. Model compiler supports several optimizing technologies like pruning, quantization and structural compression to optimize models developed in major frameworks like Tensorflow, Keras, and Caffe, so that they can run with lower latency and higher computing efficiency. Serving platform provides deep learning models with optimized runtime based on the deployment environment such as CPU, GPU, and FPGA. Based on a deep learning model, the users of Adlik can optimize it with model compiler and then deploy it to a certain platform with serving platform.</a:t>
            </a:r>
            <a:endParaRPr sz="1400">
              <a:solidFill>
                <a:srgbClr val="FFFFFF"/>
              </a:solidFill>
            </a:endParaRPr>
          </a:p>
          <a:p>
            <a:pPr indent="0" lvl="0" marL="0" rtl="0" algn="l">
              <a:spcBef>
                <a:spcPts val="0"/>
              </a:spcBef>
              <a:spcAft>
                <a:spcPts val="0"/>
              </a:spcAft>
              <a:buNone/>
            </a:pPr>
            <a:r>
              <a:t/>
            </a:r>
            <a:endParaRPr sz="1600" u="sng"/>
          </a:p>
          <a:p>
            <a:pPr indent="0" lvl="0" marL="0" rtl="0" algn="l">
              <a:spcBef>
                <a:spcPts val="0"/>
              </a:spcBef>
              <a:spcAft>
                <a:spcPts val="0"/>
              </a:spcAft>
              <a:buNone/>
            </a:pPr>
            <a:r>
              <a:rPr lang="en-US" sz="1800" u="sng">
                <a:solidFill>
                  <a:srgbClr val="FFFFFF"/>
                </a:solidFill>
              </a:rPr>
              <a:t>Contributed by: </a:t>
            </a:r>
            <a:endParaRPr sz="1800" u="sng">
              <a:solidFill>
                <a:srgbClr val="FFFFFF"/>
              </a:solidFill>
            </a:endParaRPr>
          </a:p>
          <a:p>
            <a:pPr indent="0" lvl="0" marL="0" rtl="0" algn="l">
              <a:spcBef>
                <a:spcPts val="0"/>
              </a:spcBef>
              <a:spcAft>
                <a:spcPts val="0"/>
              </a:spcAft>
              <a:buNone/>
            </a:pPr>
            <a:r>
              <a:rPr lang="en-US" sz="1800">
                <a:solidFill>
                  <a:srgbClr val="FFFFFF"/>
                </a:solidFill>
              </a:rPr>
              <a:t>ZTE </a:t>
            </a:r>
            <a:r>
              <a:rPr lang="en-US" sz="1800">
                <a:solidFill>
                  <a:srgbClr val="FFFFFF"/>
                </a:solidFill>
              </a:rPr>
              <a:t>in September 2019 as an Incubation Project</a:t>
            </a:r>
            <a:endParaRPr sz="1800">
              <a:solidFill>
                <a:srgbClr val="FFFFFF"/>
              </a:solidFill>
            </a:endParaRPr>
          </a:p>
          <a:p>
            <a:pPr indent="0" lvl="0" marL="0" rtl="0" algn="l">
              <a:spcBef>
                <a:spcPts val="0"/>
              </a:spcBef>
              <a:spcAft>
                <a:spcPts val="0"/>
              </a:spcAft>
              <a:buNone/>
            </a:pPr>
            <a:r>
              <a:t/>
            </a:r>
            <a:endParaRPr sz="1400" u="sng"/>
          </a:p>
          <a:p>
            <a:pPr indent="0" lvl="0" marL="0" rtl="0" algn="l">
              <a:spcBef>
                <a:spcPts val="0"/>
              </a:spcBef>
              <a:spcAft>
                <a:spcPts val="0"/>
              </a:spcAft>
              <a:buNone/>
            </a:pPr>
            <a:r>
              <a:t/>
            </a:r>
            <a:endParaRPr sz="1400">
              <a:solidFill>
                <a:srgbClr val="000000"/>
              </a:solidFill>
            </a:endParaRPr>
          </a:p>
        </p:txBody>
      </p:sp>
      <p:sp>
        <p:nvSpPr>
          <p:cNvPr id="452" name="Google Shape;452;p51"/>
          <p:cNvSpPr txBox="1"/>
          <p:nvPr>
            <p:ph idx="2" type="body"/>
          </p:nvPr>
        </p:nvSpPr>
        <p:spPr>
          <a:xfrm>
            <a:off x="6226650" y="1335100"/>
            <a:ext cx="5965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spcBef>
                <a:spcPts val="0"/>
              </a:spcBef>
              <a:spcAft>
                <a:spcPts val="0"/>
              </a:spcAft>
              <a:buNone/>
            </a:pPr>
            <a:r>
              <a:rPr lang="en-US" sz="1400">
                <a:solidFill>
                  <a:srgbClr val="FFFFFF"/>
                </a:solidFill>
              </a:rPr>
              <a:t>Github</a:t>
            </a:r>
            <a:r>
              <a:rPr lang="en-US" sz="1400"/>
              <a:t>	 </a:t>
            </a:r>
            <a:r>
              <a:rPr lang="en-US" sz="1400" u="sng">
                <a:solidFill>
                  <a:schemeClr val="hlink"/>
                </a:solidFill>
                <a:hlinkClick r:id="rId4"/>
              </a:rPr>
              <a:t>https://github.com/Adlik/Adlik</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rPr lang="en-US" sz="1400">
                <a:solidFill>
                  <a:srgbClr val="FFFFFF"/>
                </a:solidFill>
              </a:rPr>
              <a:t>Web site </a:t>
            </a:r>
            <a:r>
              <a:rPr lang="en-US" sz="1400"/>
              <a:t>	</a:t>
            </a:r>
            <a:r>
              <a:rPr lang="en-US" sz="1400" u="sng">
                <a:solidFill>
                  <a:schemeClr val="hlink"/>
                </a:solidFill>
                <a:hlinkClick r:id="rId5"/>
              </a:rPr>
              <a:t>https://adlik.ai</a:t>
            </a:r>
            <a:r>
              <a:rPr lang="en-US" sz="1400"/>
              <a:t> </a:t>
            </a:r>
            <a:endParaRPr sz="1400"/>
          </a:p>
          <a:p>
            <a:pPr indent="0" lvl="0" marL="0" rtl="0" algn="l">
              <a:spcBef>
                <a:spcPts val="0"/>
              </a:spcBef>
              <a:spcAft>
                <a:spcPts val="0"/>
              </a:spcAft>
              <a:buClr>
                <a:srgbClr val="000000"/>
              </a:buClr>
              <a:buSzPts val="1100"/>
              <a:buFont typeface="Arial"/>
              <a:buNone/>
            </a:pPr>
            <a:r>
              <a:t/>
            </a:r>
            <a:endParaRPr sz="1400"/>
          </a:p>
          <a:p>
            <a:pPr indent="0" lvl="0" marL="0" rtl="0" algn="l">
              <a:spcBef>
                <a:spcPts val="0"/>
              </a:spcBef>
              <a:spcAft>
                <a:spcPts val="0"/>
              </a:spcAft>
              <a:buClr>
                <a:srgbClr val="000000"/>
              </a:buClr>
              <a:buSzPts val="1100"/>
              <a:buFont typeface="Arial"/>
              <a:buNone/>
            </a:pPr>
            <a:r>
              <a:rPr lang="en-US" sz="1400">
                <a:solidFill>
                  <a:srgbClr val="FFFFFF"/>
                </a:solidFill>
              </a:rPr>
              <a:t>Artwork </a:t>
            </a:r>
            <a:r>
              <a:rPr lang="en-US" sz="1400"/>
              <a:t>	</a:t>
            </a:r>
            <a:r>
              <a:rPr lang="en-US" sz="1400" u="sng">
                <a:solidFill>
                  <a:schemeClr val="hlink"/>
                </a:solidFill>
                <a:hlinkClick r:id="rId6"/>
              </a:rPr>
              <a:t>https://github.com/lfai/artwork/tree/master/projects/adlik</a:t>
            </a:r>
            <a:r>
              <a:rPr lang="en-US" sz="1400">
                <a:highlight>
                  <a:srgbClr val="FFFFFF"/>
                </a:highlight>
              </a:rPr>
              <a:t> </a:t>
            </a:r>
            <a:endParaRPr sz="1400">
              <a:highlight>
                <a:srgbClr val="FFFFFF"/>
              </a:highlight>
            </a:endParaRPr>
          </a:p>
          <a:p>
            <a:pPr indent="0" lvl="0" marL="0" rtl="0" algn="l">
              <a:spcBef>
                <a:spcPts val="0"/>
              </a:spcBef>
              <a:spcAft>
                <a:spcPts val="0"/>
              </a:spcAft>
              <a:buNone/>
            </a:pPr>
            <a:r>
              <a:t/>
            </a:r>
            <a:endParaRPr sz="1400">
              <a:solidFill>
                <a:schemeClr val="lt1"/>
              </a:solidFill>
            </a:endParaRPr>
          </a:p>
          <a:p>
            <a:pPr indent="0" lvl="0" marL="0" rtl="0" algn="l">
              <a:spcBef>
                <a:spcPts val="0"/>
              </a:spcBef>
              <a:spcAft>
                <a:spcPts val="0"/>
              </a:spcAft>
              <a:buNone/>
            </a:pPr>
            <a:r>
              <a:rPr lang="en-US" sz="1400">
                <a:solidFill>
                  <a:schemeClr val="lt1"/>
                </a:solidFill>
              </a:rPr>
              <a:t>Mail Lists  </a:t>
            </a:r>
            <a:r>
              <a:rPr lang="en-US" sz="1400">
                <a:solidFill>
                  <a:srgbClr val="444444"/>
                </a:solidFill>
              </a:rPr>
              <a:t>		</a:t>
            </a:r>
            <a:endParaRPr sz="1400">
              <a:solidFill>
                <a:srgbClr val="444444"/>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7"/>
              </a:rPr>
              <a:t>adlik-announce</a:t>
            </a:r>
            <a:r>
              <a:rPr lang="en-US" sz="1400">
                <a:solidFill>
                  <a:schemeClr val="lt1"/>
                </a:solidFill>
              </a:rPr>
              <a:t> </a:t>
            </a:r>
            <a:endParaRPr sz="1400">
              <a:solidFill>
                <a:schemeClr val="lt1"/>
              </a:solidFill>
            </a:endParaRPr>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8"/>
              </a:rPr>
              <a:t>adlik-technical-discuss</a:t>
            </a:r>
            <a:endParaRPr sz="1400"/>
          </a:p>
          <a:p>
            <a:pPr indent="-317500" lvl="0" marL="457200" marR="139700" rtl="0" algn="l">
              <a:lnSpc>
                <a:spcPct val="115000"/>
              </a:lnSpc>
              <a:spcBef>
                <a:spcPts val="0"/>
              </a:spcBef>
              <a:spcAft>
                <a:spcPts val="0"/>
              </a:spcAft>
              <a:buClr>
                <a:srgbClr val="FFFFFF"/>
              </a:buClr>
              <a:buSzPts val="1400"/>
              <a:buChar char="›"/>
            </a:pPr>
            <a:r>
              <a:rPr lang="en-US" sz="1400" u="sng">
                <a:solidFill>
                  <a:schemeClr val="hlink"/>
                </a:solidFill>
                <a:hlinkClick r:id="rId9"/>
              </a:rPr>
              <a:t>adlik-tsc</a:t>
            </a:r>
            <a:r>
              <a:rPr lang="en-US" sz="1400"/>
              <a:t> </a:t>
            </a:r>
            <a:endParaRPr sz="1400"/>
          </a:p>
          <a:p>
            <a:pPr indent="0" lvl="0" marL="0" rtl="0" algn="l">
              <a:spcBef>
                <a:spcPts val="1000"/>
              </a:spcBef>
              <a:spcAft>
                <a:spcPts val="0"/>
              </a:spcAft>
              <a:buNone/>
            </a:pPr>
            <a:r>
              <a:t/>
            </a:r>
            <a:endParaRPr sz="1400"/>
          </a:p>
        </p:txBody>
      </p:sp>
      <p:sp>
        <p:nvSpPr>
          <p:cNvPr id="453" name="Google Shape;453;p5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54" name="Google Shape;454;p51"/>
          <p:cNvPicPr preferRelativeResize="0"/>
          <p:nvPr/>
        </p:nvPicPr>
        <p:blipFill>
          <a:blip r:embed="rId10">
            <a:alphaModFix/>
          </a:blip>
          <a:stretch>
            <a:fillRect/>
          </a:stretch>
        </p:blipFill>
        <p:spPr>
          <a:xfrm>
            <a:off x="9692600" y="667400"/>
            <a:ext cx="1764794" cy="401824"/>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8" name="Shape 458"/>
        <p:cNvGrpSpPr/>
        <p:nvPr/>
      </p:nvGrpSpPr>
      <p:grpSpPr>
        <a:xfrm>
          <a:off x="0" y="0"/>
          <a:ext cx="0" cy="0"/>
          <a:chOff x="0" y="0"/>
          <a:chExt cx="0" cy="0"/>
        </a:xfrm>
      </p:grpSpPr>
      <p:pic>
        <p:nvPicPr>
          <p:cNvPr id="459" name="Google Shape;459;p5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60" name="Google Shape;460;p52"/>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ONNX is an open format to represent deep learning models. With ONNX, AI developers can more easily move models between state-of-the-art tools and choose the combination that is best for them. ONNX is developed and supported by a community of partners. It is a community project created by Facebook and Microsoft. Many people are working on great tools, but developers are often locked in to one framework or ecosystem. ONNX is the first step in enabling more of these tools to work together by allowing them to share models. The goal of the project is to make it possible for developers to use the right combinations of tools for their project. We want everyone to be able to take AI from research to reality as quickly as possible without artificial friction from toolchains. </a:t>
            </a:r>
            <a:endParaRPr sz="1400">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600">
                <a:solidFill>
                  <a:srgbClr val="FFFFFF"/>
                </a:solidFill>
              </a:rPr>
              <a:t>ONNX Community </a:t>
            </a:r>
            <a:r>
              <a:rPr lang="en-US" sz="1600">
                <a:solidFill>
                  <a:srgbClr val="FFFFFF"/>
                </a:solidFill>
              </a:rPr>
              <a:t>in October 2019 as a </a:t>
            </a:r>
            <a:r>
              <a:rPr lang="en-US" sz="1600">
                <a:solidFill>
                  <a:srgbClr val="FFFFFF"/>
                </a:solidFill>
              </a:rPr>
              <a:t>Graduate </a:t>
            </a:r>
            <a:r>
              <a:rPr lang="en-US" sz="1600">
                <a:solidFill>
                  <a:srgbClr val="FFFFFF"/>
                </a:solidFill>
              </a:rPr>
              <a:t>Project</a:t>
            </a:r>
            <a:endParaRPr sz="1600">
              <a:solidFill>
                <a:srgbClr val="FFFFFF"/>
              </a:solidFill>
            </a:endParaRPr>
          </a:p>
        </p:txBody>
      </p:sp>
      <p:sp>
        <p:nvSpPr>
          <p:cNvPr id="461" name="Google Shape;461;p5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ONNX</a:t>
            </a:r>
            <a:endParaRPr/>
          </a:p>
        </p:txBody>
      </p:sp>
      <p:sp>
        <p:nvSpPr>
          <p:cNvPr id="462" name="Google Shape;462;p52"/>
          <p:cNvSpPr txBox="1"/>
          <p:nvPr>
            <p:ph idx="2" type="body"/>
          </p:nvPr>
        </p:nvSpPr>
        <p:spPr>
          <a:xfrm>
            <a:off x="6226650" y="1335103"/>
            <a:ext cx="5332200" cy="5248500"/>
          </a:xfrm>
          <a:prstGeom prst="rect">
            <a:avLst/>
          </a:prstGeom>
        </p:spPr>
        <p:txBody>
          <a:bodyPr anchorCtr="0" anchor="t" bIns="45700" lIns="91425" spcFirstLastPara="1" rIns="91425" wrap="square" tIns="45700">
            <a:noAutofit/>
          </a:bodyPr>
          <a:lstStyle/>
          <a:p>
            <a:pPr indent="0" lvl="0" marL="0" rtl="0" algn="l">
              <a:lnSpc>
                <a:spcPct val="100000"/>
              </a:lnSpc>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https://github.com/onnx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https://onnx.ai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Artwork: </a:t>
            </a:r>
            <a:r>
              <a:rPr lang="en-US" sz="1400"/>
              <a:t>	</a:t>
            </a:r>
            <a:r>
              <a:rPr lang="en-US" sz="1400" u="sng">
                <a:solidFill>
                  <a:schemeClr val="hlink"/>
                </a:solidFill>
                <a:hlinkClick r:id="rId6"/>
              </a:rPr>
              <a:t>https://github.com/lfai/artwork/tree/master/projects/onnx</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800"/>
              </a:spcBef>
              <a:spcAft>
                <a:spcPts val="0"/>
              </a:spcAft>
              <a:buClr>
                <a:schemeClr val="lt1"/>
              </a:buClr>
              <a:buSzPts val="1400"/>
              <a:buFont typeface="Gill Sans"/>
              <a:buChar char="›"/>
            </a:pPr>
            <a:r>
              <a:rPr lang="en-US" sz="1400" u="sng">
                <a:solidFill>
                  <a:schemeClr val="hlink"/>
                </a:solidFill>
                <a:hlinkClick r:id="rId7"/>
              </a:rPr>
              <a:t>onnx-announce</a:t>
            </a:r>
            <a:endParaRPr sz="1400"/>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hlink"/>
                </a:solidFill>
                <a:hlinkClick r:id="rId8"/>
              </a:rPr>
              <a:t>onnx-technical-discuss</a:t>
            </a:r>
            <a:r>
              <a:rPr lang="en-US" sz="1400"/>
              <a:t> </a:t>
            </a:r>
            <a:endParaRPr sz="1400"/>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hlink"/>
                </a:solidFill>
                <a:hlinkClick r:id="rId9"/>
              </a:rPr>
              <a:t>onnx-tsc</a:t>
            </a:r>
            <a:endParaRPr sz="1400"/>
          </a:p>
          <a:p>
            <a:pPr indent="0" lvl="0" marL="0" rtl="0" algn="l">
              <a:lnSpc>
                <a:spcPct val="115000"/>
              </a:lnSpc>
              <a:spcBef>
                <a:spcPts val="0"/>
              </a:spcBef>
              <a:spcAft>
                <a:spcPts val="0"/>
              </a:spcAft>
              <a:buClr>
                <a:srgbClr val="000000"/>
              </a:buClr>
              <a:buSzPts val="1100"/>
              <a:buFont typeface="Arial"/>
              <a:buNone/>
            </a:pPr>
            <a:r>
              <a:t/>
            </a:r>
            <a:endParaRPr sz="1400">
              <a:solidFill>
                <a:srgbClr val="FFFFFF"/>
              </a:solidFill>
            </a:endParaRPr>
          </a:p>
          <a:p>
            <a:pPr indent="0" lvl="0" marL="0" rtl="0" algn="l">
              <a:lnSpc>
                <a:spcPct val="100000"/>
              </a:lnSpc>
              <a:spcBef>
                <a:spcPts val="1000"/>
              </a:spcBef>
              <a:spcAft>
                <a:spcPts val="0"/>
              </a:spcAft>
              <a:buNone/>
            </a:pPr>
            <a:r>
              <a:t/>
            </a:r>
            <a:endParaRPr sz="1400">
              <a:solidFill>
                <a:srgbClr val="FFFFFF"/>
              </a:solidFill>
            </a:endParaRPr>
          </a:p>
          <a:p>
            <a:pPr indent="0" lvl="0" marL="0" rtl="0" algn="l">
              <a:lnSpc>
                <a:spcPct val="100000"/>
              </a:lnSpc>
              <a:spcBef>
                <a:spcPts val="1000"/>
              </a:spcBef>
              <a:spcAft>
                <a:spcPts val="0"/>
              </a:spcAft>
              <a:buNone/>
            </a:pPr>
            <a:r>
              <a:t/>
            </a:r>
            <a:endParaRPr>
              <a:solidFill>
                <a:srgbClr val="FFFFFF"/>
              </a:solidFill>
            </a:endParaRPr>
          </a:p>
        </p:txBody>
      </p:sp>
      <p:sp>
        <p:nvSpPr>
          <p:cNvPr id="463" name="Google Shape;463;p5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64" name="Google Shape;464;p52"/>
          <p:cNvPicPr preferRelativeResize="0"/>
          <p:nvPr/>
        </p:nvPicPr>
        <p:blipFill>
          <a:blip r:embed="rId10">
            <a:alphaModFix/>
          </a:blip>
          <a:stretch>
            <a:fillRect/>
          </a:stretch>
        </p:blipFill>
        <p:spPr>
          <a:xfrm>
            <a:off x="9644075" y="621399"/>
            <a:ext cx="1792225" cy="52202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8" name="Shape 468"/>
        <p:cNvGrpSpPr/>
        <p:nvPr/>
      </p:nvGrpSpPr>
      <p:grpSpPr>
        <a:xfrm>
          <a:off x="0" y="0"/>
          <a:ext cx="0" cy="0"/>
          <a:chOff x="0" y="0"/>
          <a:chExt cx="0" cy="0"/>
        </a:xfrm>
      </p:grpSpPr>
      <p:pic>
        <p:nvPicPr>
          <p:cNvPr id="469" name="Google Shape;469;p53"/>
          <p:cNvPicPr preferRelativeResize="0"/>
          <p:nvPr/>
        </p:nvPicPr>
        <p:blipFill>
          <a:blip r:embed="rId3">
            <a:alphaModFix/>
          </a:blip>
          <a:stretch>
            <a:fillRect/>
          </a:stretch>
        </p:blipFill>
        <p:spPr>
          <a:xfrm>
            <a:off x="0" y="76200"/>
            <a:ext cx="12191999" cy="6858003"/>
          </a:xfrm>
          <a:prstGeom prst="rect">
            <a:avLst/>
          </a:prstGeom>
          <a:noFill/>
          <a:ln>
            <a:noFill/>
          </a:ln>
        </p:spPr>
      </p:pic>
      <p:sp>
        <p:nvSpPr>
          <p:cNvPr id="470" name="Google Shape;470;p53"/>
          <p:cNvSpPr txBox="1"/>
          <p:nvPr>
            <p:ph idx="2" type="body"/>
          </p:nvPr>
        </p:nvSpPr>
        <p:spPr>
          <a:xfrm>
            <a:off x="6226650" y="1335100"/>
            <a:ext cx="5899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https://github.com/sparklyr/sparklyr</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https://sparklyr.ai/</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Artwork: </a:t>
            </a:r>
            <a:r>
              <a:rPr lang="en-US" sz="1400"/>
              <a:t>		</a:t>
            </a:r>
            <a:r>
              <a:rPr lang="en-US" sz="1400" u="sng">
                <a:solidFill>
                  <a:schemeClr val="hlink"/>
                </a:solidFill>
                <a:hlinkClick r:id="rId6"/>
              </a:rPr>
              <a:t>https://github.com/lfai/artwork/tree/master/projects/sparklyr</a:t>
            </a:r>
            <a:endParaRPr sz="1400">
              <a:solidFill>
                <a:srgbClr val="FFFFFF"/>
              </a:solidFill>
            </a:endParaRPr>
          </a:p>
          <a:p>
            <a:pPr indent="0" lvl="0" marL="0" rtl="0" algn="l">
              <a:spcBef>
                <a:spcPts val="1100"/>
              </a:spcBef>
              <a:spcAft>
                <a:spcPts val="0"/>
              </a:spcAft>
              <a:buClr>
                <a:srgbClr val="000000"/>
              </a:buClr>
              <a:buSzPts val="1100"/>
              <a:buFont typeface="Arial"/>
              <a:buNone/>
            </a:pPr>
            <a:r>
              <a:rPr lang="en-US" sz="1400">
                <a:solidFill>
                  <a:srgbClr val="FFFFFF"/>
                </a:solidFill>
              </a:rPr>
              <a:t>Mailing lists:</a:t>
            </a:r>
            <a:endParaRPr sz="1400">
              <a:solidFill>
                <a:srgbClr val="FFFFFF"/>
              </a:solidFill>
            </a:endParaRPr>
          </a:p>
          <a:p>
            <a:pPr indent="-317500" lvl="0" marL="457200" rtl="0" algn="l">
              <a:lnSpc>
                <a:spcPct val="110000"/>
              </a:lnSpc>
              <a:spcBef>
                <a:spcPts val="800"/>
              </a:spcBef>
              <a:spcAft>
                <a:spcPts val="0"/>
              </a:spcAft>
              <a:buClr>
                <a:srgbClr val="FFFFFF"/>
              </a:buClr>
              <a:buSzPts val="1400"/>
              <a:buFont typeface="Gill Sans"/>
              <a:buChar char="›"/>
            </a:pPr>
            <a:r>
              <a:rPr lang="en-US" sz="1400" u="sng">
                <a:solidFill>
                  <a:schemeClr val="hlink"/>
                </a:solidFill>
                <a:hlinkClick r:id="rId7"/>
              </a:rPr>
              <a:t>sparklyr-announce </a:t>
            </a:r>
            <a:endParaRPr sz="1400">
              <a:solidFill>
                <a:schemeClr val="accent1"/>
              </a:solidFill>
            </a:endParaRPr>
          </a:p>
          <a:p>
            <a:pPr indent="-317500" lvl="0" marL="457200" rtl="0" algn="l">
              <a:lnSpc>
                <a:spcPct val="110000"/>
              </a:lnSpc>
              <a:spcBef>
                <a:spcPts val="0"/>
              </a:spcBef>
              <a:spcAft>
                <a:spcPts val="0"/>
              </a:spcAft>
              <a:buClr>
                <a:srgbClr val="FFFFFF"/>
              </a:buClr>
              <a:buSzPts val="1400"/>
              <a:buFont typeface="Gill Sans"/>
              <a:buChar char="›"/>
            </a:pPr>
            <a:r>
              <a:rPr lang="en-US" sz="1400" u="sng">
                <a:solidFill>
                  <a:schemeClr val="hlink"/>
                </a:solidFill>
                <a:hlinkClick r:id="rId8"/>
              </a:rPr>
              <a:t>sparklyr-technical-discuss</a:t>
            </a:r>
            <a:endParaRPr sz="1400">
              <a:solidFill>
                <a:schemeClr val="accent1"/>
              </a:solidFill>
            </a:endParaRPr>
          </a:p>
          <a:p>
            <a:pPr indent="-317500" lvl="0" marL="457200" rtl="0" algn="l">
              <a:lnSpc>
                <a:spcPct val="110000"/>
              </a:lnSpc>
              <a:spcBef>
                <a:spcPts val="0"/>
              </a:spcBef>
              <a:spcAft>
                <a:spcPts val="0"/>
              </a:spcAft>
              <a:buClr>
                <a:srgbClr val="FFFFFF"/>
              </a:buClr>
              <a:buSzPts val="1400"/>
              <a:buFont typeface="Gill Sans"/>
              <a:buChar char="›"/>
            </a:pPr>
            <a:r>
              <a:rPr lang="en-US" sz="1400" u="sng">
                <a:solidFill>
                  <a:schemeClr val="hlink"/>
                </a:solidFill>
                <a:hlinkClick r:id="rId9"/>
              </a:rPr>
              <a:t>sparklyr-tsc</a:t>
            </a:r>
            <a:endParaRPr sz="1400">
              <a:solidFill>
                <a:schemeClr val="accent1"/>
              </a:solidFill>
            </a:endParaRPr>
          </a:p>
          <a:p>
            <a:pPr indent="0" lvl="0" marL="0" rtl="0" algn="l">
              <a:lnSpc>
                <a:spcPct val="110000"/>
              </a:lnSpc>
              <a:spcBef>
                <a:spcPts val="800"/>
              </a:spcBef>
              <a:spcAft>
                <a:spcPts val="0"/>
              </a:spcAft>
              <a:buNone/>
            </a:pPr>
            <a:r>
              <a:t/>
            </a:r>
            <a:endParaRPr sz="1400">
              <a:solidFill>
                <a:srgbClr val="337AB7"/>
              </a:solidFill>
            </a:endParaRPr>
          </a:p>
          <a:p>
            <a:pPr indent="0" lvl="0" marL="0" rtl="0" algn="l">
              <a:spcBef>
                <a:spcPts val="0"/>
              </a:spcBef>
              <a:spcAft>
                <a:spcPts val="0"/>
              </a:spcAft>
              <a:buClr>
                <a:srgbClr val="000000"/>
              </a:buClr>
              <a:buSzPts val="1100"/>
              <a:buFont typeface="Arial"/>
              <a:buNone/>
            </a:pPr>
            <a:r>
              <a:t/>
            </a:r>
            <a:endParaRPr sz="1400"/>
          </a:p>
          <a:p>
            <a:pPr indent="0" lvl="0" marL="0" rtl="0" algn="l">
              <a:spcBef>
                <a:spcPts val="1000"/>
              </a:spcBef>
              <a:spcAft>
                <a:spcPts val="0"/>
              </a:spcAft>
              <a:buNone/>
            </a:pPr>
            <a:r>
              <a:t/>
            </a:r>
            <a:endParaRPr sz="1400">
              <a:solidFill>
                <a:srgbClr val="FFFFFF"/>
              </a:solidFill>
            </a:endParaRPr>
          </a:p>
        </p:txBody>
      </p:sp>
      <p:sp>
        <p:nvSpPr>
          <p:cNvPr id="471" name="Google Shape;471;p53"/>
          <p:cNvSpPr txBox="1"/>
          <p:nvPr>
            <p:ph idx="1" type="body"/>
          </p:nvPr>
        </p:nvSpPr>
        <p:spPr>
          <a:xfrm>
            <a:off x="624850" y="1335100"/>
            <a:ext cx="5332200" cy="5594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600">
                <a:solidFill>
                  <a:srgbClr val="FFFFFF"/>
                </a:solidFill>
              </a:rPr>
              <a:t>sparklyr is an open-source and modern interface to scale data science and machine learning workflows using Apache Spark™, R, and a rich extension ecosystem.</a:t>
            </a:r>
            <a:endParaRPr sz="1600">
              <a:solidFill>
                <a:srgbClr val="FFFFFF"/>
              </a:solidFill>
            </a:endParaRPr>
          </a:p>
          <a:p>
            <a:pPr indent="0" lvl="0" marL="0" rtl="0" algn="l">
              <a:lnSpc>
                <a:spcPct val="115000"/>
              </a:lnSpc>
              <a:spcBef>
                <a:spcPts val="0"/>
              </a:spcBef>
              <a:spcAft>
                <a:spcPts val="0"/>
              </a:spcAft>
              <a:buNone/>
            </a:pPr>
            <a:r>
              <a:rPr lang="en-US" sz="1600">
                <a:solidFill>
                  <a:srgbClr val="FFFFFF"/>
                </a:solidFill>
              </a:rPr>
              <a:t>It enables using Apache Spark with ease using R by providing access to core functionality like installing, connecting and managing Spark and using Spark’s MLlib, Spark Structured Streaming and Spark Pipelines from R.</a:t>
            </a:r>
            <a:endParaRPr sz="1600">
              <a:solidFill>
                <a:srgbClr val="FFFFFF"/>
              </a:solidFill>
            </a:endParaRPr>
          </a:p>
          <a:p>
            <a:pPr indent="0" lvl="0" marL="0" rtl="0" algn="l">
              <a:lnSpc>
                <a:spcPct val="115000"/>
              </a:lnSpc>
              <a:spcBef>
                <a:spcPts val="0"/>
              </a:spcBef>
              <a:spcAft>
                <a:spcPts val="0"/>
              </a:spcAft>
              <a:buNone/>
            </a:pPr>
            <a:r>
              <a:rPr lang="en-US" sz="1600">
                <a:solidFill>
                  <a:srgbClr val="FFFFFF"/>
                </a:solidFill>
              </a:rPr>
              <a:t>Supports well-known R packages like dplyr, DBI and broom to reduce the cognitive overhead from having to re-learn libraries.</a:t>
            </a:r>
            <a:endParaRPr sz="1600"/>
          </a:p>
          <a:p>
            <a:pPr indent="0" lvl="0" marL="0" rtl="0" algn="l">
              <a:lnSpc>
                <a:spcPct val="115000"/>
              </a:lnSpc>
              <a:spcBef>
                <a:spcPts val="0"/>
              </a:spcBef>
              <a:spcAft>
                <a:spcPts val="0"/>
              </a:spcAft>
              <a:buNone/>
            </a:pPr>
            <a:r>
              <a:t/>
            </a:r>
            <a:endParaRPr sz="1600"/>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RStudio</a:t>
            </a:r>
            <a:r>
              <a:rPr lang="en-US" sz="1800">
                <a:solidFill>
                  <a:srgbClr val="FFFFFF"/>
                </a:solidFill>
              </a:rPr>
              <a:t> in </a:t>
            </a:r>
            <a:r>
              <a:rPr lang="en-US" sz="1800">
                <a:solidFill>
                  <a:srgbClr val="FFFFFF"/>
                </a:solidFill>
              </a:rPr>
              <a:t>December </a:t>
            </a:r>
            <a:r>
              <a:rPr lang="en-US" sz="1800">
                <a:solidFill>
                  <a:srgbClr val="FFFFFF"/>
                </a:solidFill>
              </a:rPr>
              <a:t>2019 as </a:t>
            </a:r>
            <a:r>
              <a:rPr lang="en-US" sz="1800">
                <a:solidFill>
                  <a:srgbClr val="FFFFFF"/>
                </a:solidFill>
              </a:rPr>
              <a:t>an Incubation </a:t>
            </a:r>
            <a:r>
              <a:rPr lang="en-US" sz="1800">
                <a:solidFill>
                  <a:srgbClr val="FFFFFF"/>
                </a:solidFill>
              </a:rPr>
              <a:t>Project</a:t>
            </a:r>
            <a:endParaRPr sz="1800">
              <a:solidFill>
                <a:srgbClr val="FFFFFF"/>
              </a:solidFill>
            </a:endParaRPr>
          </a:p>
        </p:txBody>
      </p:sp>
      <p:sp>
        <p:nvSpPr>
          <p:cNvPr id="472" name="Google Shape;472;p5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sparklyr</a:t>
            </a:r>
            <a:endParaRPr/>
          </a:p>
        </p:txBody>
      </p:sp>
      <p:sp>
        <p:nvSpPr>
          <p:cNvPr id="473" name="Google Shape;473;p5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74" name="Google Shape;474;p53"/>
          <p:cNvPicPr preferRelativeResize="0"/>
          <p:nvPr/>
        </p:nvPicPr>
        <p:blipFill>
          <a:blip r:embed="rId10">
            <a:alphaModFix/>
          </a:blip>
          <a:stretch>
            <a:fillRect/>
          </a:stretch>
        </p:blipFill>
        <p:spPr>
          <a:xfrm>
            <a:off x="10622546" y="365125"/>
            <a:ext cx="936309" cy="9357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8" name="Shape 478"/>
        <p:cNvGrpSpPr/>
        <p:nvPr/>
      </p:nvGrpSpPr>
      <p:grpSpPr>
        <a:xfrm>
          <a:off x="0" y="0"/>
          <a:ext cx="0" cy="0"/>
          <a:chOff x="0" y="0"/>
          <a:chExt cx="0" cy="0"/>
        </a:xfrm>
      </p:grpSpPr>
      <p:pic>
        <p:nvPicPr>
          <p:cNvPr id="479" name="Google Shape;479;p54"/>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80" name="Google Shape;480;p54"/>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800">
                <a:solidFill>
                  <a:srgbClr val="FFFFFF"/>
                </a:solidFill>
              </a:rPr>
              <a:t>Marquez is an open source metadata service for the collection, aggregation, and visualization of a data ecosystem’s metadata. It maintains the provenance of how datasets are consumed and produced, provides global visibility into job runtime and frequency of dataset access, centralization of dataset lifecycle management, and much more.</a:t>
            </a:r>
            <a:endParaRPr sz="1800" u="sng">
              <a:solidFill>
                <a:srgbClr val="FFFFFF"/>
              </a:solidFill>
            </a:endParaRPr>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a:t>
            </a:r>
            <a:r>
              <a:rPr lang="en-US" sz="2000" u="sng">
                <a:solidFill>
                  <a:srgbClr val="F3F3F3"/>
                </a:solidFill>
              </a:rPr>
              <a:t>ntributed by: </a:t>
            </a:r>
            <a:endParaRPr sz="2000" u="sng">
              <a:solidFill>
                <a:srgbClr val="F3F3F3"/>
              </a:solidFill>
            </a:endParaRPr>
          </a:p>
          <a:p>
            <a:pPr indent="0" lvl="0" marL="0" rtl="0" algn="l">
              <a:spcBef>
                <a:spcPts val="0"/>
              </a:spcBef>
              <a:spcAft>
                <a:spcPts val="0"/>
              </a:spcAft>
              <a:buNone/>
            </a:pPr>
            <a:r>
              <a:rPr lang="en-US" sz="1800">
                <a:solidFill>
                  <a:srgbClr val="F3F3F3"/>
                </a:solidFill>
              </a:rPr>
              <a:t>WeWork</a:t>
            </a:r>
            <a:r>
              <a:rPr lang="en-US" sz="1800">
                <a:solidFill>
                  <a:srgbClr val="F3F3F3"/>
                </a:solidFill>
              </a:rPr>
              <a:t> in </a:t>
            </a:r>
            <a:r>
              <a:rPr lang="en-US" sz="1800">
                <a:solidFill>
                  <a:srgbClr val="F3F3F3"/>
                </a:solidFill>
              </a:rPr>
              <a:t>December </a:t>
            </a:r>
            <a:r>
              <a:rPr lang="en-US" sz="1800">
                <a:solidFill>
                  <a:srgbClr val="F3F3F3"/>
                </a:solidFill>
              </a:rPr>
              <a:t>2019 as an Incubation Project</a:t>
            </a:r>
            <a:endParaRPr sz="1800">
              <a:solidFill>
                <a:srgbClr val="F3F3F3"/>
              </a:solidFill>
              <a:highlight>
                <a:schemeClr val="accent2"/>
              </a:highlight>
            </a:endParaRPr>
          </a:p>
        </p:txBody>
      </p:sp>
      <p:sp>
        <p:nvSpPr>
          <p:cNvPr id="481" name="Google Shape;481;p54"/>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Marquez</a:t>
            </a:r>
            <a:endParaRPr/>
          </a:p>
        </p:txBody>
      </p:sp>
      <p:sp>
        <p:nvSpPr>
          <p:cNvPr id="482" name="Google Shape;482;p54"/>
          <p:cNvSpPr txBox="1"/>
          <p:nvPr>
            <p:ph idx="2" type="body"/>
          </p:nvPr>
        </p:nvSpPr>
        <p:spPr>
          <a:xfrm>
            <a:off x="6226650" y="1335100"/>
            <a:ext cx="58215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https://github.com/MarquezProject/marquez</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https://marquezproject.ai</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https://github.com/lfai/artwork/tree/master/projects/marquez</a:t>
            </a:r>
            <a:endParaRPr sz="1400"/>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0000"/>
              </a:lnSpc>
              <a:spcBef>
                <a:spcPts val="800"/>
              </a:spcBef>
              <a:spcAft>
                <a:spcPts val="0"/>
              </a:spcAft>
              <a:buClr>
                <a:schemeClr val="lt1"/>
              </a:buClr>
              <a:buSzPts val="1400"/>
              <a:buFont typeface="Gill Sans"/>
              <a:buChar char="›"/>
            </a:pPr>
            <a:r>
              <a:rPr lang="en-US" sz="1400" u="sng">
                <a:solidFill>
                  <a:schemeClr val="hlink"/>
                </a:solidFill>
                <a:hlinkClick r:id="rId7"/>
              </a:rPr>
              <a:t>marquez-announce</a:t>
            </a:r>
            <a:endParaRPr sz="1400">
              <a:solidFill>
                <a:srgbClr val="337AB7"/>
              </a:solidFill>
            </a:endParaRPr>
          </a:p>
          <a:p>
            <a:pPr indent="-317500" lvl="0" marL="457200" rtl="0" algn="l">
              <a:lnSpc>
                <a:spcPct val="110000"/>
              </a:lnSpc>
              <a:spcBef>
                <a:spcPts val="0"/>
              </a:spcBef>
              <a:spcAft>
                <a:spcPts val="0"/>
              </a:spcAft>
              <a:buClr>
                <a:schemeClr val="lt1"/>
              </a:buClr>
              <a:buSzPts val="1400"/>
              <a:buFont typeface="Gill Sans"/>
              <a:buChar char="›"/>
            </a:pPr>
            <a:r>
              <a:rPr lang="en-US" sz="1400" u="sng">
                <a:solidFill>
                  <a:schemeClr val="hlink"/>
                </a:solidFill>
                <a:hlinkClick r:id="rId8"/>
              </a:rPr>
              <a:t>marquez-technical-discuss </a:t>
            </a:r>
            <a:endParaRPr/>
          </a:p>
          <a:p>
            <a:pPr indent="-317500" lvl="0" marL="457200" rtl="0" algn="l">
              <a:lnSpc>
                <a:spcPct val="110000"/>
              </a:lnSpc>
              <a:spcBef>
                <a:spcPts val="0"/>
              </a:spcBef>
              <a:spcAft>
                <a:spcPts val="0"/>
              </a:spcAft>
              <a:buClr>
                <a:schemeClr val="lt1"/>
              </a:buClr>
              <a:buSzPts val="1400"/>
              <a:buFont typeface="Gill Sans"/>
              <a:buChar char="›"/>
            </a:pPr>
            <a:r>
              <a:rPr lang="en-US" sz="1400" u="sng">
                <a:solidFill>
                  <a:schemeClr val="hlink"/>
                </a:solidFill>
                <a:hlinkClick r:id="rId9"/>
              </a:rPr>
              <a:t>marquez-tsc </a:t>
            </a:r>
            <a:endParaRPr sz="1400"/>
          </a:p>
          <a:p>
            <a:pPr indent="0" lvl="0" marL="0" rtl="0" algn="l">
              <a:lnSpc>
                <a:spcPct val="115000"/>
              </a:lnSpc>
              <a:spcBef>
                <a:spcPts val="800"/>
              </a:spcBef>
              <a:spcAft>
                <a:spcPts val="0"/>
              </a:spcAft>
              <a:buNone/>
            </a:pPr>
            <a:r>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 </a:t>
            </a:r>
            <a:endParaRPr sz="1400">
              <a:solidFill>
                <a:srgbClr val="FFFFFF"/>
              </a:solidFill>
            </a:endParaRPr>
          </a:p>
          <a:p>
            <a:pPr indent="0" lvl="0" marL="0" rtl="0" algn="l">
              <a:spcBef>
                <a:spcPts val="0"/>
              </a:spcBef>
              <a:spcAft>
                <a:spcPts val="0"/>
              </a:spcAft>
              <a:buClr>
                <a:srgbClr val="000000"/>
              </a:buClr>
              <a:buSzPts val="1100"/>
              <a:buFont typeface="Arial"/>
              <a:buNone/>
            </a:pPr>
            <a:r>
              <a:t/>
            </a:r>
            <a:endParaRPr sz="1400">
              <a:solidFill>
                <a:srgbClr val="FFFFFF"/>
              </a:solidFill>
            </a:endParaRPr>
          </a:p>
          <a:p>
            <a:pPr indent="0" lvl="0" marL="0" rtl="0" algn="l">
              <a:spcBef>
                <a:spcPts val="1000"/>
              </a:spcBef>
              <a:spcAft>
                <a:spcPts val="0"/>
              </a:spcAft>
              <a:buNone/>
            </a:pPr>
            <a:r>
              <a:t/>
            </a:r>
            <a:endParaRPr sz="1400">
              <a:solidFill>
                <a:srgbClr val="FFFFFF"/>
              </a:solidFill>
            </a:endParaRPr>
          </a:p>
          <a:p>
            <a:pPr indent="0" lvl="0" marL="0" rtl="0" algn="l">
              <a:spcBef>
                <a:spcPts val="1000"/>
              </a:spcBef>
              <a:spcAft>
                <a:spcPts val="0"/>
              </a:spcAft>
              <a:buNone/>
            </a:pPr>
            <a:r>
              <a:t/>
            </a:r>
            <a:endParaRPr>
              <a:solidFill>
                <a:srgbClr val="FFFFFF"/>
              </a:solidFill>
            </a:endParaRPr>
          </a:p>
        </p:txBody>
      </p:sp>
      <p:sp>
        <p:nvSpPr>
          <p:cNvPr id="483" name="Google Shape;483;p5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84" name="Google Shape;484;p54"/>
          <p:cNvPicPr preferRelativeResize="0"/>
          <p:nvPr/>
        </p:nvPicPr>
        <p:blipFill>
          <a:blip r:embed="rId10">
            <a:alphaModFix/>
          </a:blip>
          <a:stretch>
            <a:fillRect/>
          </a:stretch>
        </p:blipFill>
        <p:spPr>
          <a:xfrm>
            <a:off x="9317175" y="613202"/>
            <a:ext cx="2189175" cy="551550"/>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8" name="Shape 488"/>
        <p:cNvGrpSpPr/>
        <p:nvPr/>
      </p:nvGrpSpPr>
      <p:grpSpPr>
        <a:xfrm>
          <a:off x="0" y="0"/>
          <a:ext cx="0" cy="0"/>
          <a:chOff x="0" y="0"/>
          <a:chExt cx="0" cy="0"/>
        </a:xfrm>
      </p:grpSpPr>
      <p:pic>
        <p:nvPicPr>
          <p:cNvPr id="489" name="Google Shape;489;p5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490" name="Google Shape;490;p55"/>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00000"/>
              </a:lnSpc>
              <a:spcBef>
                <a:spcPts val="0"/>
              </a:spcBef>
              <a:spcAft>
                <a:spcPts val="0"/>
              </a:spcAft>
              <a:buNone/>
            </a:pPr>
            <a:r>
              <a:rPr lang="en-US" sz="1800">
                <a:solidFill>
                  <a:srgbClr val="FFFFFF"/>
                </a:solidFill>
              </a:rPr>
              <a:t>Milvus is an open source similarity search engine for massive-scale feature vectors. Built with heterogeneous computing architecture for the best cost efficiency. Searches over billion-scale vectors take only milliseconds with minimum computing resources. Milvus can be used in a wide variety of scenarios to boost AI development.</a:t>
            </a:r>
            <a:endParaRPr sz="1800">
              <a:solidFill>
                <a:srgbClr val="FFFFFF"/>
              </a:solidFill>
            </a:endParaRPr>
          </a:p>
          <a:p>
            <a:pPr indent="0" lvl="0" marL="0" rtl="0" algn="ctr">
              <a:lnSpc>
                <a:spcPct val="115000"/>
              </a:lnSpc>
              <a:spcBef>
                <a:spcPts val="0"/>
              </a:spcBef>
              <a:spcAft>
                <a:spcPts val="0"/>
              </a:spcAft>
              <a:buNone/>
            </a:pPr>
            <a:r>
              <a:t/>
            </a:r>
            <a:endParaRPr sz="1100">
              <a:solidFill>
                <a:srgbClr val="FFFFFF"/>
              </a:solidFill>
              <a:highlight>
                <a:srgbClr val="28292E"/>
              </a:highlight>
              <a:latin typeface="Arial"/>
              <a:ea typeface="Arial"/>
              <a:cs typeface="Arial"/>
              <a:sym typeface="Arial"/>
            </a:endParaRPr>
          </a:p>
          <a:p>
            <a:pPr indent="0" lvl="0" marL="0" rtl="0" algn="l">
              <a:lnSpc>
                <a:spcPct val="115000"/>
              </a:lnSpc>
              <a:spcBef>
                <a:spcPts val="800"/>
              </a:spcBef>
              <a:spcAft>
                <a:spcPts val="0"/>
              </a:spcAft>
              <a:buNone/>
            </a:pPr>
            <a:r>
              <a:t/>
            </a:r>
            <a:endParaRPr sz="1400"/>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ZILLIZ </a:t>
            </a:r>
            <a:r>
              <a:rPr lang="en-US" sz="1800">
                <a:solidFill>
                  <a:srgbClr val="FFFFFF"/>
                </a:solidFill>
              </a:rPr>
              <a:t>in </a:t>
            </a:r>
            <a:r>
              <a:rPr lang="en-US" sz="1800">
                <a:solidFill>
                  <a:srgbClr val="FFFFFF"/>
                </a:solidFill>
              </a:rPr>
              <a:t>January</a:t>
            </a:r>
            <a:r>
              <a:rPr lang="en-US" sz="1800">
                <a:solidFill>
                  <a:srgbClr val="FFFFFF"/>
                </a:solidFill>
              </a:rPr>
              <a:t> 20</a:t>
            </a:r>
            <a:r>
              <a:rPr lang="en-US" sz="1800">
                <a:solidFill>
                  <a:srgbClr val="FFFFFF"/>
                </a:solidFill>
              </a:rPr>
              <a:t>20</a:t>
            </a:r>
            <a:r>
              <a:rPr lang="en-US" sz="1800">
                <a:solidFill>
                  <a:srgbClr val="FFFFFF"/>
                </a:solidFill>
              </a:rPr>
              <a:t> as an Incubation Project and Graduated in June 2021</a:t>
            </a:r>
            <a:endParaRPr sz="1800">
              <a:solidFill>
                <a:srgbClr val="FFFFFF"/>
              </a:solidFill>
              <a:highlight>
                <a:schemeClr val="accent2"/>
              </a:highlight>
            </a:endParaRPr>
          </a:p>
        </p:txBody>
      </p:sp>
      <p:sp>
        <p:nvSpPr>
          <p:cNvPr id="491" name="Google Shape;491;p5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Milvus</a:t>
            </a:r>
            <a:endParaRPr/>
          </a:p>
        </p:txBody>
      </p:sp>
      <p:sp>
        <p:nvSpPr>
          <p:cNvPr id="492" name="Google Shape;492;p55"/>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https://github.com/milvus-io/milvus</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https://milvus.io/</a:t>
            </a:r>
            <a:r>
              <a:rPr lang="en-US" sz="1400">
                <a:solidFill>
                  <a:srgbClr val="168FDF"/>
                </a:solidFill>
              </a:rPr>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https://github.com/lfai/artwork/tree/master/projects/milvus</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0000"/>
              </a:lnSpc>
              <a:spcBef>
                <a:spcPts val="800"/>
              </a:spcBef>
              <a:spcAft>
                <a:spcPts val="0"/>
              </a:spcAft>
              <a:buClr>
                <a:schemeClr val="lt1"/>
              </a:buClr>
              <a:buSzPts val="1400"/>
              <a:buFont typeface="Gill Sans"/>
              <a:buChar char="›"/>
            </a:pPr>
            <a:r>
              <a:rPr lang="en-US" sz="1400" u="sng">
                <a:solidFill>
                  <a:schemeClr val="hlink"/>
                </a:solidFill>
                <a:hlinkClick r:id="rId7"/>
              </a:rPr>
              <a:t>milvus-announce</a:t>
            </a:r>
            <a:endParaRPr sz="1400">
              <a:solidFill>
                <a:srgbClr val="337AB7"/>
              </a:solidFill>
            </a:endParaRPr>
          </a:p>
          <a:p>
            <a:pPr indent="-317500" lvl="0" marL="457200" rtl="0" algn="l">
              <a:lnSpc>
                <a:spcPct val="110000"/>
              </a:lnSpc>
              <a:spcBef>
                <a:spcPts val="0"/>
              </a:spcBef>
              <a:spcAft>
                <a:spcPts val="0"/>
              </a:spcAft>
              <a:buClr>
                <a:schemeClr val="lt1"/>
              </a:buClr>
              <a:buSzPts val="1400"/>
              <a:buFont typeface="Gill Sans"/>
              <a:buChar char="›"/>
            </a:pPr>
            <a:r>
              <a:rPr lang="en-US" sz="1400" u="sng">
                <a:solidFill>
                  <a:schemeClr val="hlink"/>
                </a:solidFill>
                <a:hlinkClick r:id="rId8"/>
              </a:rPr>
              <a:t>milvus-technical-discuss </a:t>
            </a:r>
            <a:endParaRPr/>
          </a:p>
          <a:p>
            <a:pPr indent="-317500" lvl="0" marL="457200" rtl="0" algn="l">
              <a:lnSpc>
                <a:spcPct val="110000"/>
              </a:lnSpc>
              <a:spcBef>
                <a:spcPts val="0"/>
              </a:spcBef>
              <a:spcAft>
                <a:spcPts val="0"/>
              </a:spcAft>
              <a:buClr>
                <a:schemeClr val="lt1"/>
              </a:buClr>
              <a:buSzPts val="1400"/>
              <a:buFont typeface="Gill Sans"/>
              <a:buChar char="›"/>
            </a:pPr>
            <a:r>
              <a:rPr lang="en-US" sz="1400" u="sng">
                <a:solidFill>
                  <a:schemeClr val="hlink"/>
                </a:solidFill>
                <a:hlinkClick r:id="rId9"/>
              </a:rPr>
              <a:t>milvus-tsc </a:t>
            </a:r>
            <a:endParaRPr sz="1400"/>
          </a:p>
          <a:p>
            <a:pPr indent="0" lvl="0" marL="0" rtl="0" algn="l">
              <a:lnSpc>
                <a:spcPct val="115000"/>
              </a:lnSpc>
              <a:spcBef>
                <a:spcPts val="800"/>
              </a:spcBef>
              <a:spcAft>
                <a:spcPts val="0"/>
              </a:spcAft>
              <a:buNone/>
            </a:pPr>
            <a:r>
              <a:rPr lang="en-US" sz="1400">
                <a:solidFill>
                  <a:srgbClr val="FFFFFF"/>
                </a:solidFill>
              </a:rPr>
              <a:t> </a:t>
            </a:r>
            <a:endParaRPr sz="1400">
              <a:solidFill>
                <a:srgbClr val="FFFFFF"/>
              </a:solidFill>
            </a:endParaRPr>
          </a:p>
          <a:p>
            <a:pPr indent="0" lvl="0" marL="0" rtl="0" algn="l">
              <a:spcBef>
                <a:spcPts val="0"/>
              </a:spcBef>
              <a:spcAft>
                <a:spcPts val="0"/>
              </a:spcAft>
              <a:buClr>
                <a:srgbClr val="000000"/>
              </a:buClr>
              <a:buSzPts val="1100"/>
              <a:buFont typeface="Arial"/>
              <a:buNone/>
            </a:pPr>
            <a:r>
              <a:t/>
            </a:r>
            <a:endParaRPr sz="1400">
              <a:solidFill>
                <a:srgbClr val="FFFFFF"/>
              </a:solidFill>
            </a:endParaRPr>
          </a:p>
          <a:p>
            <a:pPr indent="0" lvl="0" marL="0" rtl="0" algn="l">
              <a:spcBef>
                <a:spcPts val="1000"/>
              </a:spcBef>
              <a:spcAft>
                <a:spcPts val="0"/>
              </a:spcAft>
              <a:buNone/>
            </a:pPr>
            <a:r>
              <a:t/>
            </a:r>
            <a:endParaRPr sz="1400">
              <a:solidFill>
                <a:srgbClr val="FFFFFF"/>
              </a:solidFill>
            </a:endParaRPr>
          </a:p>
          <a:p>
            <a:pPr indent="0" lvl="0" marL="0" rtl="0" algn="l">
              <a:spcBef>
                <a:spcPts val="1000"/>
              </a:spcBef>
              <a:spcAft>
                <a:spcPts val="0"/>
              </a:spcAft>
              <a:buNone/>
            </a:pPr>
            <a:r>
              <a:t/>
            </a:r>
            <a:endParaRPr>
              <a:solidFill>
                <a:srgbClr val="FFFFFF"/>
              </a:solidFill>
            </a:endParaRPr>
          </a:p>
        </p:txBody>
      </p:sp>
      <p:sp>
        <p:nvSpPr>
          <p:cNvPr id="493" name="Google Shape;493;p5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494" name="Google Shape;494;p55"/>
          <p:cNvPicPr preferRelativeResize="0"/>
          <p:nvPr/>
        </p:nvPicPr>
        <p:blipFill>
          <a:blip r:embed="rId10">
            <a:alphaModFix/>
          </a:blip>
          <a:stretch>
            <a:fillRect/>
          </a:stretch>
        </p:blipFill>
        <p:spPr>
          <a:xfrm>
            <a:off x="10581947" y="467150"/>
            <a:ext cx="824303" cy="83367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8" name="Shape 498"/>
        <p:cNvGrpSpPr/>
        <p:nvPr/>
      </p:nvGrpSpPr>
      <p:grpSpPr>
        <a:xfrm>
          <a:off x="0" y="0"/>
          <a:ext cx="0" cy="0"/>
          <a:chOff x="0" y="0"/>
          <a:chExt cx="0" cy="0"/>
        </a:xfrm>
      </p:grpSpPr>
      <p:pic>
        <p:nvPicPr>
          <p:cNvPr id="499" name="Google Shape;499;p5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00" name="Google Shape;500;p56"/>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00000"/>
              </a:lnSpc>
              <a:spcBef>
                <a:spcPts val="0"/>
              </a:spcBef>
              <a:spcAft>
                <a:spcPts val="0"/>
              </a:spcAft>
              <a:buNone/>
            </a:pPr>
            <a:r>
              <a:rPr lang="en-US" sz="1800">
                <a:solidFill>
                  <a:srgbClr val="FFFFFF"/>
                </a:solidFill>
              </a:rPr>
              <a:t>NNStreamer is a set of Gstreamer plugins that allow Gstreamer developers to adopt neural network models easily and efficiently and neural network developers to manage neural network pipelines and their filters easily and efficiently.</a:t>
            </a:r>
            <a:endParaRPr sz="1800">
              <a:solidFill>
                <a:srgbClr val="FFFFFF"/>
              </a:solidFill>
            </a:endParaRPr>
          </a:p>
          <a:p>
            <a:pPr indent="0" lvl="0" marL="0" rtl="0" algn="ctr">
              <a:lnSpc>
                <a:spcPct val="115000"/>
              </a:lnSpc>
              <a:spcBef>
                <a:spcPts val="0"/>
              </a:spcBef>
              <a:spcAft>
                <a:spcPts val="0"/>
              </a:spcAft>
              <a:buNone/>
            </a:pPr>
            <a:r>
              <a:t/>
            </a:r>
            <a:endParaRPr sz="1100">
              <a:solidFill>
                <a:srgbClr val="FFFFFF"/>
              </a:solidFill>
              <a:highlight>
                <a:srgbClr val="28292E"/>
              </a:highlight>
              <a:latin typeface="Arial"/>
              <a:ea typeface="Arial"/>
              <a:cs typeface="Arial"/>
              <a:sym typeface="Arial"/>
            </a:endParaRPr>
          </a:p>
          <a:p>
            <a:pPr indent="0" lvl="0" marL="0" rtl="0" algn="l">
              <a:lnSpc>
                <a:spcPct val="115000"/>
              </a:lnSpc>
              <a:spcBef>
                <a:spcPts val="800"/>
              </a:spcBef>
              <a:spcAft>
                <a:spcPts val="0"/>
              </a:spcAft>
              <a:buNone/>
            </a:pPr>
            <a:r>
              <a:t/>
            </a:r>
            <a:endParaRPr sz="1400"/>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Samsung</a:t>
            </a:r>
            <a:r>
              <a:rPr lang="en-US" sz="1800">
                <a:solidFill>
                  <a:srgbClr val="FFFFFF"/>
                </a:solidFill>
              </a:rPr>
              <a:t> in </a:t>
            </a:r>
            <a:r>
              <a:rPr lang="en-US" sz="1800">
                <a:solidFill>
                  <a:srgbClr val="FFFFFF"/>
                </a:solidFill>
              </a:rPr>
              <a:t>March </a:t>
            </a:r>
            <a:r>
              <a:rPr lang="en-US" sz="1800">
                <a:solidFill>
                  <a:srgbClr val="FFFFFF"/>
                </a:solidFill>
              </a:rPr>
              <a:t>2020 as an Incubation Project</a:t>
            </a:r>
            <a:endParaRPr sz="1800">
              <a:solidFill>
                <a:srgbClr val="FFFFFF"/>
              </a:solidFill>
              <a:highlight>
                <a:schemeClr val="accent2"/>
              </a:highlight>
            </a:endParaRPr>
          </a:p>
        </p:txBody>
      </p:sp>
      <p:sp>
        <p:nvSpPr>
          <p:cNvPr id="501" name="Google Shape;501;p5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NNStreamer</a:t>
            </a:r>
            <a:endParaRPr/>
          </a:p>
        </p:txBody>
      </p:sp>
      <p:sp>
        <p:nvSpPr>
          <p:cNvPr id="502" name="Google Shape;502;p56"/>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https://github.com/nnstreamer/nnstreamer</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5"/>
              </a:rPr>
              <a:t>https://github.com/lfai/artwork/tree/master/projects/nnstreamer</a:t>
            </a:r>
            <a:r>
              <a:rPr lang="en-US" sz="1400">
                <a:solidFill>
                  <a:srgbClr val="EFEFEF"/>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spcBef>
                <a:spcPts val="0"/>
              </a:spcBef>
              <a:spcAft>
                <a:spcPts val="0"/>
              </a:spcAft>
              <a:buClr>
                <a:schemeClr val="lt1"/>
              </a:buClr>
              <a:buSzPts val="1400"/>
              <a:buFont typeface="Gill Sans"/>
              <a:buChar char="›"/>
            </a:pPr>
            <a:r>
              <a:rPr lang="en-US" sz="1400" u="sng">
                <a:solidFill>
                  <a:schemeClr val="accent1"/>
                </a:solidFill>
                <a:hlinkClick r:id="rId6">
                  <a:extLst>
                    <a:ext uri="{A12FA001-AC4F-418D-AE19-62706E023703}">
                      <ahyp:hlinkClr val="tx"/>
                    </a:ext>
                  </a:extLst>
                </a:hlinkClick>
              </a:rPr>
              <a:t>nnstreamer-announce</a:t>
            </a:r>
            <a:endParaRPr sz="1400">
              <a:solidFill>
                <a:srgbClr val="337AB7"/>
              </a:solidFill>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7">
                  <a:extLst>
                    <a:ext uri="{A12FA001-AC4F-418D-AE19-62706E023703}">
                      <ahyp:hlinkClr val="tx"/>
                    </a:ext>
                  </a:extLst>
                </a:hlinkClick>
              </a:rPr>
              <a:t>nnstreamer-technical-discuss</a:t>
            </a:r>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8">
                  <a:extLst>
                    <a:ext uri="{A12FA001-AC4F-418D-AE19-62706E023703}">
                      <ahyp:hlinkClr val="tx"/>
                    </a:ext>
                  </a:extLst>
                </a:hlinkClick>
              </a:rPr>
              <a:t>nnstreamer-tsc</a:t>
            </a:r>
            <a:r>
              <a:rPr lang="en-US" sz="1400">
                <a:solidFill>
                  <a:schemeClr val="lt1"/>
                </a:solidFill>
              </a:rPr>
              <a:t> </a:t>
            </a:r>
            <a:endParaRPr sz="1400">
              <a:solidFill>
                <a:schemeClr val="lt1"/>
              </a:solidFill>
            </a:endParaRPr>
          </a:p>
          <a:p>
            <a:pPr indent="0" lvl="0" marL="0" rtl="0" algn="l">
              <a:spcBef>
                <a:spcPts val="0"/>
              </a:spcBef>
              <a:spcAft>
                <a:spcPts val="0"/>
              </a:spcAft>
              <a:buNone/>
            </a:pPr>
            <a:r>
              <a:t/>
            </a:r>
            <a:endParaRPr sz="1400">
              <a:solidFill>
                <a:srgbClr val="FFFFFF"/>
              </a:solidFill>
            </a:endParaRPr>
          </a:p>
          <a:p>
            <a:pPr indent="0" lvl="0" marL="0" rtl="0" algn="l">
              <a:lnSpc>
                <a:spcPct val="115000"/>
              </a:lnSpc>
              <a:spcBef>
                <a:spcPts val="0"/>
              </a:spcBef>
              <a:spcAft>
                <a:spcPts val="0"/>
              </a:spcAft>
              <a:buNone/>
            </a:pPr>
            <a:r>
              <a:t/>
            </a:r>
            <a:endParaRPr sz="1400">
              <a:solidFill>
                <a:srgbClr val="FFFFFF"/>
              </a:solidFill>
            </a:endParaRPr>
          </a:p>
          <a:p>
            <a:pPr indent="0" lvl="0" marL="0" rtl="0" algn="l">
              <a:lnSpc>
                <a:spcPct val="115000"/>
              </a:lnSpc>
              <a:spcBef>
                <a:spcPts val="800"/>
              </a:spcBef>
              <a:spcAft>
                <a:spcPts val="0"/>
              </a:spcAft>
              <a:buNone/>
            </a:pPr>
            <a:r>
              <a:t/>
            </a:r>
            <a:endParaRPr sz="1800"/>
          </a:p>
          <a:p>
            <a:pPr indent="0" lvl="0" marL="0" rtl="0" algn="l">
              <a:spcBef>
                <a:spcPts val="0"/>
              </a:spcBef>
              <a:spcAft>
                <a:spcPts val="0"/>
              </a:spcAft>
              <a:buClr>
                <a:srgbClr val="000000"/>
              </a:buClr>
              <a:buSzPts val="1100"/>
              <a:buFont typeface="Arial"/>
              <a:buNone/>
            </a:pPr>
            <a:r>
              <a:t/>
            </a:r>
            <a:endParaRPr sz="1800">
              <a:solidFill>
                <a:srgbClr val="FFFFFF"/>
              </a:solidFill>
            </a:endParaRPr>
          </a:p>
          <a:p>
            <a:pPr indent="0" lvl="0" marL="0" rtl="0" algn="l">
              <a:spcBef>
                <a:spcPts val="1000"/>
              </a:spcBef>
              <a:spcAft>
                <a:spcPts val="0"/>
              </a:spcAft>
              <a:buNone/>
            </a:pPr>
            <a:r>
              <a:t/>
            </a:r>
            <a:endParaRPr sz="1400">
              <a:solidFill>
                <a:srgbClr val="FFFFFF"/>
              </a:solidFill>
            </a:endParaRPr>
          </a:p>
          <a:p>
            <a:pPr indent="0" lvl="0" marL="0" rtl="0" algn="l">
              <a:spcBef>
                <a:spcPts val="1000"/>
              </a:spcBef>
              <a:spcAft>
                <a:spcPts val="0"/>
              </a:spcAft>
              <a:buNone/>
            </a:pPr>
            <a:r>
              <a:t/>
            </a:r>
            <a:endParaRPr>
              <a:solidFill>
                <a:srgbClr val="FFFFFF"/>
              </a:solidFill>
            </a:endParaRPr>
          </a:p>
        </p:txBody>
      </p:sp>
      <p:sp>
        <p:nvSpPr>
          <p:cNvPr id="503" name="Google Shape;503;p5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04" name="Google Shape;504;p56"/>
          <p:cNvPicPr preferRelativeResize="0"/>
          <p:nvPr/>
        </p:nvPicPr>
        <p:blipFill>
          <a:blip r:embed="rId9">
            <a:alphaModFix/>
          </a:blip>
          <a:stretch>
            <a:fillRect/>
          </a:stretch>
        </p:blipFill>
        <p:spPr>
          <a:xfrm>
            <a:off x="9308300" y="433368"/>
            <a:ext cx="2516052" cy="799224"/>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8" name="Shape 508"/>
        <p:cNvGrpSpPr/>
        <p:nvPr/>
      </p:nvGrpSpPr>
      <p:grpSpPr>
        <a:xfrm>
          <a:off x="0" y="0"/>
          <a:ext cx="0" cy="0"/>
          <a:chOff x="0" y="0"/>
          <a:chExt cx="0" cy="0"/>
        </a:xfrm>
      </p:grpSpPr>
      <p:pic>
        <p:nvPicPr>
          <p:cNvPr id="509" name="Google Shape;509;p5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10" name="Google Shape;510;p57"/>
          <p:cNvSpPr txBox="1"/>
          <p:nvPr>
            <p:ph idx="2" type="body"/>
          </p:nvPr>
        </p:nvSpPr>
        <p:spPr>
          <a:xfrm>
            <a:off x="6226650" y="1335100"/>
            <a:ext cx="55428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https://github.com/ForestFlow/ForestFlow</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https://forestflow.ai/</a:t>
            </a:r>
            <a:r>
              <a:rPr lang="en-US" sz="1400"/>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https://github.com/lfai/artwork/tree/master/projects/forestflow</a:t>
            </a:r>
            <a:r>
              <a:rPr lang="en-US" sz="1400">
                <a:solidFill>
                  <a:srgbClr val="EFEFEF"/>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forestflow-announce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forestflow-technical-discuss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forestflow-tsc</a:t>
            </a:r>
            <a:endParaRPr sz="1400">
              <a:solidFill>
                <a:srgbClr val="FFFFFF"/>
              </a:solidFill>
            </a:endParaRPr>
          </a:p>
        </p:txBody>
      </p:sp>
      <p:sp>
        <p:nvSpPr>
          <p:cNvPr id="511" name="Google Shape;511;p57"/>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800">
                <a:solidFill>
                  <a:srgbClr val="FFFFFF"/>
                </a:solidFill>
              </a:rPr>
              <a:t>ForestFlow is a scalable policy-based cloud-native machine learning model server. ForestFlow strives to strike a balance between the flexibility it offers data scientists and the adoption of standards while reducing friction between Data Science, Engineering and Operations teams.</a:t>
            </a:r>
            <a:endParaRPr sz="1100">
              <a:solidFill>
                <a:srgbClr val="FFFFFF"/>
              </a:solidFill>
              <a:highlight>
                <a:srgbClr val="28292E"/>
              </a:highlight>
              <a:latin typeface="Arial"/>
              <a:ea typeface="Arial"/>
              <a:cs typeface="Arial"/>
              <a:sym typeface="Arial"/>
            </a:endParaRPr>
          </a:p>
          <a:p>
            <a:pPr indent="0" lvl="0" marL="0" rtl="0" algn="l">
              <a:lnSpc>
                <a:spcPct val="115000"/>
              </a:lnSpc>
              <a:spcBef>
                <a:spcPts val="1200"/>
              </a:spcBef>
              <a:spcAft>
                <a:spcPts val="0"/>
              </a:spcAft>
              <a:buNone/>
            </a:pPr>
            <a:r>
              <a:t/>
            </a:r>
            <a:endParaRPr sz="1400"/>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ZILLIZ in </a:t>
            </a:r>
            <a:r>
              <a:rPr lang="en-US" sz="1800">
                <a:solidFill>
                  <a:srgbClr val="FFFFFF"/>
                </a:solidFill>
              </a:rPr>
              <a:t>March </a:t>
            </a:r>
            <a:r>
              <a:rPr lang="en-US" sz="1800">
                <a:solidFill>
                  <a:srgbClr val="FFFFFF"/>
                </a:solidFill>
              </a:rPr>
              <a:t>2020 as an Incubation Project</a:t>
            </a:r>
            <a:endParaRPr sz="1800">
              <a:solidFill>
                <a:srgbClr val="FFFFFF"/>
              </a:solidFill>
              <a:highlight>
                <a:schemeClr val="accent2"/>
              </a:highlight>
            </a:endParaRPr>
          </a:p>
        </p:txBody>
      </p:sp>
      <p:sp>
        <p:nvSpPr>
          <p:cNvPr id="512" name="Google Shape;512;p5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ForestFlow</a:t>
            </a:r>
            <a:endParaRPr/>
          </a:p>
        </p:txBody>
      </p:sp>
      <p:sp>
        <p:nvSpPr>
          <p:cNvPr id="513" name="Google Shape;513;p5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14" name="Google Shape;514;p57"/>
          <p:cNvPicPr preferRelativeResize="0"/>
          <p:nvPr/>
        </p:nvPicPr>
        <p:blipFill>
          <a:blip r:embed="rId10">
            <a:alphaModFix/>
          </a:blip>
          <a:stretch>
            <a:fillRect/>
          </a:stretch>
        </p:blipFill>
        <p:spPr>
          <a:xfrm>
            <a:off x="9257024" y="499391"/>
            <a:ext cx="2301624" cy="6671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8" name="Shape 518"/>
        <p:cNvGrpSpPr/>
        <p:nvPr/>
      </p:nvGrpSpPr>
      <p:grpSpPr>
        <a:xfrm>
          <a:off x="0" y="0"/>
          <a:ext cx="0" cy="0"/>
          <a:chOff x="0" y="0"/>
          <a:chExt cx="0" cy="0"/>
        </a:xfrm>
      </p:grpSpPr>
      <p:pic>
        <p:nvPicPr>
          <p:cNvPr id="519" name="Google Shape;519;p5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20" name="Google Shape;520;p58"/>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400" u="sng">
                <a:solidFill>
                  <a:srgbClr val="FFFFFF"/>
                </a:solidFill>
              </a:rPr>
              <a:t>Key Links:</a:t>
            </a:r>
            <a:endParaRPr sz="14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http://github.com/uber/ludwig</a:t>
            </a:r>
            <a:r>
              <a:rPr lang="en-US" sz="1400"/>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http://ludwig.ai</a:t>
            </a:r>
            <a:r>
              <a:rPr lang="en-US" sz="1400"/>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https://github.com/lfai/artwork/tree/master/projects/ludwig</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ludwig-announce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ludwig-technical-discuss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ludwig-tsc</a:t>
            </a:r>
            <a:endParaRPr sz="1400">
              <a:solidFill>
                <a:srgbClr val="FFFFFF"/>
              </a:solidFill>
            </a:endParaRPr>
          </a:p>
        </p:txBody>
      </p:sp>
      <p:sp>
        <p:nvSpPr>
          <p:cNvPr id="521" name="Google Shape;521;p58"/>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800">
                <a:solidFill>
                  <a:srgbClr val="FFFFFF"/>
                </a:solidFill>
              </a:rPr>
              <a:t>Ludwig is a toolbox built on top of TensorFlow that allows to train and test deep learning models without the need to write code. All you need to provide is your data, a list of fields to use as inputs, and a list of fields to use as outputs, Ludwig will do the rest. Simple commands can be used to train models both locally and in a distributed way, and to use them to predict on new data.</a:t>
            </a:r>
            <a:endParaRPr sz="1100">
              <a:solidFill>
                <a:srgbClr val="FFFFFF"/>
              </a:solidFill>
              <a:highlight>
                <a:srgbClr val="28292E"/>
              </a:highlight>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FFFFFF"/>
              </a:solidFill>
            </a:endParaRPr>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Uber in May 2020 as an Incubation Project</a:t>
            </a:r>
            <a:endParaRPr sz="1800">
              <a:solidFill>
                <a:srgbClr val="FFFFFF"/>
              </a:solidFill>
              <a:highlight>
                <a:schemeClr val="accent2"/>
              </a:highlight>
            </a:endParaRPr>
          </a:p>
        </p:txBody>
      </p:sp>
      <p:sp>
        <p:nvSpPr>
          <p:cNvPr id="522" name="Google Shape;522;p5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Ludwig</a:t>
            </a:r>
            <a:endParaRPr/>
          </a:p>
        </p:txBody>
      </p:sp>
      <p:sp>
        <p:nvSpPr>
          <p:cNvPr id="523" name="Google Shape;523;p5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24" name="Google Shape;524;p58"/>
          <p:cNvPicPr preferRelativeResize="0"/>
          <p:nvPr/>
        </p:nvPicPr>
        <p:blipFill>
          <a:blip r:embed="rId10">
            <a:alphaModFix/>
          </a:blip>
          <a:stretch>
            <a:fillRect/>
          </a:stretch>
        </p:blipFill>
        <p:spPr>
          <a:xfrm>
            <a:off x="9616800" y="459861"/>
            <a:ext cx="1941848" cy="74624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 name="Shape 147"/>
        <p:cNvGrpSpPr/>
        <p:nvPr/>
      </p:nvGrpSpPr>
      <p:grpSpPr>
        <a:xfrm>
          <a:off x="0" y="0"/>
          <a:ext cx="0" cy="0"/>
          <a:chOff x="0" y="0"/>
          <a:chExt cx="0" cy="0"/>
        </a:xfrm>
      </p:grpSpPr>
      <p:pic>
        <p:nvPicPr>
          <p:cNvPr id="148" name="Google Shape;148;p2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49" name="Google Shape;149;p23"/>
          <p:cNvSpPr txBox="1"/>
          <p:nvPr/>
        </p:nvSpPr>
        <p:spPr>
          <a:xfrm>
            <a:off x="982950" y="1969375"/>
            <a:ext cx="10226100" cy="2919000"/>
          </a:xfrm>
          <a:prstGeom prst="rect">
            <a:avLst/>
          </a:prstGeom>
          <a:noFill/>
          <a:ln>
            <a:noFill/>
          </a:ln>
        </p:spPr>
        <p:txBody>
          <a:bodyPr anchorCtr="0" anchor="t" bIns="45675" lIns="91425" spcFirstLastPara="1" rIns="91425" wrap="square" tIns="45675">
            <a:noAutofit/>
          </a:bodyPr>
          <a:lstStyle/>
          <a:p>
            <a:pPr indent="0" lvl="0" marL="0" marR="0" rtl="0" algn="ctr">
              <a:lnSpc>
                <a:spcPct val="90000"/>
              </a:lnSpc>
              <a:spcBef>
                <a:spcPts val="0"/>
              </a:spcBef>
              <a:spcAft>
                <a:spcPts val="0"/>
              </a:spcAft>
              <a:buNone/>
            </a:pPr>
            <a:r>
              <a:rPr lang="en-US" sz="3600">
                <a:solidFill>
                  <a:srgbClr val="FFFFFF"/>
                </a:solidFill>
                <a:latin typeface="Gill Sans"/>
                <a:ea typeface="Gill Sans"/>
                <a:cs typeface="Gill Sans"/>
                <a:sym typeface="Gill Sans"/>
              </a:rPr>
              <a:t>Our mission is to build and support an open AI community, and drive open source innovation in the AI, ML and DL domains by enabling collaboration and the creation of new opportunities for all the members of the community</a:t>
            </a:r>
            <a:endParaRPr sz="3600">
              <a:solidFill>
                <a:srgbClr val="FFFFFF"/>
              </a:solidFill>
              <a:latin typeface="Gill Sans"/>
              <a:ea typeface="Gill Sans"/>
              <a:cs typeface="Gill Sans"/>
              <a:sym typeface="Gill Sans"/>
            </a:endParaRPr>
          </a:p>
          <a:p>
            <a:pPr indent="0" lvl="0" marL="0" marR="0" rtl="0" algn="ctr">
              <a:lnSpc>
                <a:spcPct val="90000"/>
              </a:lnSpc>
              <a:spcBef>
                <a:spcPts val="0"/>
              </a:spcBef>
              <a:spcAft>
                <a:spcPts val="0"/>
              </a:spcAft>
              <a:buNone/>
            </a:pPr>
            <a:r>
              <a:t/>
            </a:r>
            <a:endParaRPr sz="3600">
              <a:solidFill>
                <a:srgbClr val="FFFFFF"/>
              </a:solidFill>
              <a:latin typeface="Gill Sans"/>
              <a:ea typeface="Gill Sans"/>
              <a:cs typeface="Gill Sans"/>
              <a:sym typeface="Gill Sans"/>
            </a:endParaRPr>
          </a:p>
        </p:txBody>
      </p:sp>
      <p:sp>
        <p:nvSpPr>
          <p:cNvPr id="150" name="Google Shape;150;p23"/>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chemeClr val="lt1"/>
                </a:solidFill>
              </a:rPr>
              <a:t>‹#›</a:t>
            </a:fld>
            <a:endParaRPr>
              <a:solidFill>
                <a:schemeClr val="lt1"/>
              </a:solidFill>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8" name="Shape 528"/>
        <p:cNvGrpSpPr/>
        <p:nvPr/>
      </p:nvGrpSpPr>
      <p:grpSpPr>
        <a:xfrm>
          <a:off x="0" y="0"/>
          <a:ext cx="0" cy="0"/>
          <a:chOff x="0" y="0"/>
          <a:chExt cx="0" cy="0"/>
        </a:xfrm>
      </p:grpSpPr>
      <p:pic>
        <p:nvPicPr>
          <p:cNvPr id="529" name="Google Shape;529;p5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30" name="Google Shape;530;p59"/>
          <p:cNvSpPr txBox="1"/>
          <p:nvPr>
            <p:ph idx="2" type="body"/>
          </p:nvPr>
        </p:nvSpPr>
        <p:spPr>
          <a:xfrm>
            <a:off x="6226450" y="1335105"/>
            <a:ext cx="5332200" cy="6025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700" u="sng">
                <a:solidFill>
                  <a:srgbClr val="FFFFFF"/>
                </a:solidFill>
              </a:rPr>
              <a:t>Key Links:</a:t>
            </a:r>
            <a:endParaRPr sz="17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a:t>
            </a:r>
            <a:r>
              <a:rPr lang="en-US" sz="1400"/>
              <a:t> </a:t>
            </a:r>
            <a:r>
              <a:rPr lang="en-US" sz="1400" u="sng">
                <a:solidFill>
                  <a:schemeClr val="hlink"/>
                </a:solidFill>
                <a:hlinkClick r:id="rId4"/>
              </a:rPr>
              <a:t>https://github.com/Trusted-AI/adversarial-robustness-toolbox</a:t>
            </a:r>
            <a:r>
              <a:rPr lang="en-US" sz="1400"/>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https://artoolbox.lfprojects.linuxfoundation.org/</a:t>
            </a:r>
            <a:r>
              <a:rPr lang="en-US" sz="1400"/>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https://github.com/lfai/artwork/tree/master/projects/adversarial-robustness-toolbox</a:t>
            </a:r>
            <a:r>
              <a:rPr lang="en-US" sz="1400">
                <a:solidFill>
                  <a:schemeClr val="lt1"/>
                </a:solidFill>
              </a:rPr>
              <a:t> </a:t>
            </a:r>
            <a:endParaRPr sz="1400">
              <a:solidFill>
                <a:schemeClr val="lt1"/>
              </a:solidFill>
            </a:endParaRPr>
          </a:p>
          <a:p>
            <a:pPr indent="0" lvl="0" marL="0" rtl="0" algn="l">
              <a:lnSpc>
                <a:spcPct val="115000"/>
              </a:lnSpc>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1100"/>
              </a:spcBef>
              <a:spcAft>
                <a:spcPts val="0"/>
              </a:spcAft>
              <a:buClr>
                <a:srgbClr val="FFFFFF"/>
              </a:buClr>
              <a:buSzPts val="1400"/>
              <a:buFont typeface="Gill Sans"/>
              <a:buChar char="›"/>
            </a:pPr>
            <a:r>
              <a:rPr lang="en-US" sz="1400" u="sng">
                <a:solidFill>
                  <a:schemeClr val="hlink"/>
                </a:solidFill>
                <a:hlinkClick r:id="rId7"/>
              </a:rPr>
              <a:t>trusted-ai-360-announce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trusted-ai-360-technical-discuss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trusted-ai-360-tsc</a:t>
            </a:r>
            <a:endParaRPr sz="1400">
              <a:solidFill>
                <a:srgbClr val="FFFFFF"/>
              </a:solidFill>
            </a:endParaRPr>
          </a:p>
        </p:txBody>
      </p:sp>
      <p:sp>
        <p:nvSpPr>
          <p:cNvPr id="531" name="Google Shape;531;p59"/>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2000">
                <a:solidFill>
                  <a:srgbClr val="FFFFFF"/>
                </a:solidFill>
              </a:rPr>
              <a:t>Adversarial Robustness Toolbox (ART) provides tools that enable developers and researchers to evaluate, defend, certify and verify Machine Learning models and applications against the adversarial threats.</a:t>
            </a:r>
            <a:endParaRPr sz="2000">
              <a:solidFill>
                <a:srgbClr val="FFFFFF"/>
              </a:solidFill>
            </a:endParaRPr>
          </a:p>
          <a:p>
            <a:pPr indent="0" lvl="0" marL="0" rtl="0" algn="l">
              <a:lnSpc>
                <a:spcPct val="115000"/>
              </a:lnSpc>
              <a:spcBef>
                <a:spcPts val="800"/>
              </a:spcBef>
              <a:spcAft>
                <a:spcPts val="0"/>
              </a:spcAft>
              <a:buNone/>
            </a:pPr>
            <a:r>
              <a:t/>
            </a:r>
            <a:endParaRPr sz="1400"/>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IBM </a:t>
            </a:r>
            <a:r>
              <a:rPr lang="en-US" sz="1800">
                <a:solidFill>
                  <a:srgbClr val="FFFFFF"/>
                </a:solidFill>
              </a:rPr>
              <a:t>in </a:t>
            </a:r>
            <a:r>
              <a:rPr lang="en-US" sz="1800">
                <a:solidFill>
                  <a:srgbClr val="FFFFFF"/>
                </a:solidFill>
              </a:rPr>
              <a:t>June</a:t>
            </a:r>
            <a:r>
              <a:rPr lang="en-US" sz="1800">
                <a:solidFill>
                  <a:srgbClr val="FFFFFF"/>
                </a:solidFill>
              </a:rPr>
              <a:t> 2020 as an Incubation Project</a:t>
            </a:r>
            <a:endParaRPr sz="1800">
              <a:solidFill>
                <a:srgbClr val="FFFFFF"/>
              </a:solidFill>
              <a:highlight>
                <a:schemeClr val="accent2"/>
              </a:highlight>
            </a:endParaRPr>
          </a:p>
        </p:txBody>
      </p:sp>
      <p:sp>
        <p:nvSpPr>
          <p:cNvPr id="532" name="Google Shape;532;p5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Adversarial Robustness Toolkit</a:t>
            </a:r>
            <a:endParaRPr/>
          </a:p>
        </p:txBody>
      </p:sp>
      <p:sp>
        <p:nvSpPr>
          <p:cNvPr id="533" name="Google Shape;533;p5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34" name="Google Shape;534;p59"/>
          <p:cNvPicPr preferRelativeResize="0"/>
          <p:nvPr/>
        </p:nvPicPr>
        <p:blipFill>
          <a:blip r:embed="rId10">
            <a:alphaModFix/>
          </a:blip>
          <a:stretch>
            <a:fillRect/>
          </a:stretch>
        </p:blipFill>
        <p:spPr>
          <a:xfrm>
            <a:off x="9228850" y="365125"/>
            <a:ext cx="2329807" cy="935701"/>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8" name="Shape 538"/>
        <p:cNvGrpSpPr/>
        <p:nvPr/>
      </p:nvGrpSpPr>
      <p:grpSpPr>
        <a:xfrm>
          <a:off x="0" y="0"/>
          <a:ext cx="0" cy="0"/>
          <a:chOff x="0" y="0"/>
          <a:chExt cx="0" cy="0"/>
        </a:xfrm>
      </p:grpSpPr>
      <p:pic>
        <p:nvPicPr>
          <p:cNvPr id="539" name="Google Shape;539;p60"/>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40" name="Google Shape;540;p60"/>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u="sng">
                <a:solidFill>
                  <a:srgbClr val="FFFFFF"/>
                </a:solidFill>
              </a:rPr>
              <a:t>Key Links:</a:t>
            </a:r>
            <a:endParaRPr sz="18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https://github.com/Trusted-AI/AIX360</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 </a:t>
            </a:r>
            <a:r>
              <a:rPr lang="en-US" sz="1400" u="sng">
                <a:solidFill>
                  <a:schemeClr val="hlink"/>
                </a:solidFill>
                <a:hlinkClick r:id="rId5"/>
              </a:rPr>
              <a:t>https://aiexplainability.lfprojects.linuxfoundation.org/</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Artwork: </a:t>
            </a:r>
            <a:r>
              <a:rPr lang="en-US" sz="1400" u="sng">
                <a:solidFill>
                  <a:schemeClr val="hlink"/>
                </a:solidFill>
                <a:hlinkClick r:id="rId6"/>
              </a:rPr>
              <a:t>https://github.com/lfai/artwork/tree/master/projects/ai-explainability-360</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1100"/>
              </a:spcBef>
              <a:spcAft>
                <a:spcPts val="0"/>
              </a:spcAft>
              <a:buClr>
                <a:schemeClr val="lt1"/>
              </a:buClr>
              <a:buSzPts val="1400"/>
              <a:buFont typeface="Gill Sans"/>
              <a:buChar char="›"/>
            </a:pPr>
            <a:r>
              <a:rPr lang="en-US" sz="1400" u="sng">
                <a:solidFill>
                  <a:schemeClr val="accent1"/>
                </a:solidFill>
                <a:hlinkClick r:id="rId7">
                  <a:extLst>
                    <a:ext uri="{A12FA001-AC4F-418D-AE19-62706E023703}">
                      <ahyp:hlinkClr val="tx"/>
                    </a:ext>
                  </a:extLst>
                </a:hlinkClick>
              </a:rPr>
              <a:t>trusted-ai-360-announce</a:t>
            </a:r>
            <a:r>
              <a:rPr lang="en-US" sz="1400">
                <a:solidFill>
                  <a:schemeClr val="lt1"/>
                </a:solidFill>
              </a:rPr>
              <a:t> </a:t>
            </a:r>
            <a:endParaRPr sz="1400">
              <a:solidFill>
                <a:schemeClr val="lt1"/>
              </a:solidFill>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8">
                  <a:extLst>
                    <a:ext uri="{A12FA001-AC4F-418D-AE19-62706E023703}">
                      <ahyp:hlinkClr val="tx"/>
                    </a:ext>
                  </a:extLst>
                </a:hlinkClick>
              </a:rPr>
              <a:t>trusted-ai-360-technical-discuss</a:t>
            </a:r>
            <a:endParaRPr sz="1400">
              <a:solidFill>
                <a:schemeClr val="lt1"/>
              </a:solidFill>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9">
                  <a:extLst>
                    <a:ext uri="{A12FA001-AC4F-418D-AE19-62706E023703}">
                      <ahyp:hlinkClr val="tx"/>
                    </a:ext>
                  </a:extLst>
                </a:hlinkClick>
              </a:rPr>
              <a:t>trusted-ai-360-tsc</a:t>
            </a:r>
            <a:endParaRPr sz="1400">
              <a:solidFill>
                <a:schemeClr val="lt1"/>
              </a:solidFill>
            </a:endParaRPr>
          </a:p>
        </p:txBody>
      </p:sp>
      <p:sp>
        <p:nvSpPr>
          <p:cNvPr id="541" name="Google Shape;541;p60"/>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1800" u="sng">
                <a:solidFill>
                  <a:srgbClr val="FFFFFF"/>
                </a:solidFill>
              </a:rPr>
              <a:t>Brief Description:</a:t>
            </a:r>
            <a:endParaRPr sz="1800" u="sng">
              <a:solidFill>
                <a:srgbClr val="FFFFFF"/>
              </a:solidFill>
            </a:endParaRPr>
          </a:p>
          <a:p>
            <a:pPr indent="0" lvl="0" marL="0" rtl="0" algn="l">
              <a:lnSpc>
                <a:spcPct val="115000"/>
              </a:lnSpc>
              <a:spcBef>
                <a:spcPts val="0"/>
              </a:spcBef>
              <a:spcAft>
                <a:spcPts val="0"/>
              </a:spcAft>
              <a:buNone/>
            </a:pPr>
            <a:r>
              <a:rPr lang="en-US" sz="1800">
                <a:solidFill>
                  <a:srgbClr val="FFFFFF"/>
                </a:solidFill>
              </a:rPr>
              <a:t>AI Explainability 360 is an open source toolkit that can help users better understand the ways that machine learning models predict labels using a wide variety of techniques throughout the AI application lifecycle.</a:t>
            </a:r>
            <a:endParaRPr sz="1800">
              <a:solidFill>
                <a:srgbClr val="FFFFFF"/>
              </a:solidFill>
            </a:endParaRPr>
          </a:p>
          <a:p>
            <a:pPr indent="0" lvl="0" marL="0" rtl="0" algn="l">
              <a:spcBef>
                <a:spcPts val="120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IBM </a:t>
            </a:r>
            <a:r>
              <a:rPr lang="en-US" sz="1800">
                <a:solidFill>
                  <a:srgbClr val="FFFFFF"/>
                </a:solidFill>
              </a:rPr>
              <a:t>in </a:t>
            </a:r>
            <a:r>
              <a:rPr lang="en-US" sz="1800">
                <a:solidFill>
                  <a:srgbClr val="FFFFFF"/>
                </a:solidFill>
              </a:rPr>
              <a:t>June</a:t>
            </a:r>
            <a:r>
              <a:rPr lang="en-US" sz="1800">
                <a:solidFill>
                  <a:srgbClr val="FFFFFF"/>
                </a:solidFill>
              </a:rPr>
              <a:t> 2020 as an Incubation Project</a:t>
            </a:r>
            <a:endParaRPr sz="1800">
              <a:solidFill>
                <a:srgbClr val="FFFFFF"/>
              </a:solidFill>
              <a:highlight>
                <a:schemeClr val="accent2"/>
              </a:highlight>
            </a:endParaRPr>
          </a:p>
        </p:txBody>
      </p:sp>
      <p:sp>
        <p:nvSpPr>
          <p:cNvPr id="542" name="Google Shape;542;p6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AI Explainability 360</a:t>
            </a:r>
            <a:endParaRPr/>
          </a:p>
        </p:txBody>
      </p:sp>
      <p:sp>
        <p:nvSpPr>
          <p:cNvPr id="543" name="Google Shape;543;p6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44" name="Google Shape;544;p60"/>
          <p:cNvPicPr preferRelativeResize="0"/>
          <p:nvPr/>
        </p:nvPicPr>
        <p:blipFill>
          <a:blip r:embed="rId10">
            <a:alphaModFix/>
          </a:blip>
          <a:stretch>
            <a:fillRect/>
          </a:stretch>
        </p:blipFill>
        <p:spPr>
          <a:xfrm>
            <a:off x="8546525" y="459850"/>
            <a:ext cx="3277824" cy="812078"/>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pic>
        <p:nvPicPr>
          <p:cNvPr id="549" name="Google Shape;549;p6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50" name="Google Shape;550;p61"/>
          <p:cNvSpPr txBox="1"/>
          <p:nvPr>
            <p:ph idx="2" type="body"/>
          </p:nvPr>
        </p:nvSpPr>
        <p:spPr>
          <a:xfrm>
            <a:off x="6226649" y="1335088"/>
            <a:ext cx="53322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u="sng">
                <a:solidFill>
                  <a:srgbClr val="FFFFFF"/>
                </a:solidFill>
              </a:rPr>
              <a:t>Key Links:</a:t>
            </a:r>
            <a:endParaRPr sz="18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https://github.com/Trusted-AI/AIF360</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 	</a:t>
            </a:r>
            <a:r>
              <a:rPr lang="en-US" sz="1400" u="sng">
                <a:solidFill>
                  <a:schemeClr val="hlink"/>
                </a:solidFill>
                <a:hlinkClick r:id="rId5"/>
              </a:rPr>
              <a:t>https://aifairness.lfprojects.linuxfoundation.org/</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Artwork: </a:t>
            </a:r>
            <a:r>
              <a:rPr lang="en-US" sz="1400" u="sng">
                <a:solidFill>
                  <a:schemeClr val="hlink"/>
                </a:solidFill>
                <a:hlinkClick r:id="rId6"/>
              </a:rPr>
              <a:t>https://github.com/lfai/artwork/tree/master/projects/ai-fairness-360</a:t>
            </a:r>
            <a:r>
              <a:rPr lang="en-US" sz="1400">
                <a:solidFill>
                  <a:srgbClr val="FFFFFF"/>
                </a:solidFill>
              </a:rPr>
              <a:t>  </a:t>
            </a:r>
            <a:r>
              <a:rPr lang="en-US" sz="1400">
                <a:solidFill>
                  <a:srgbClr val="FFFFFF"/>
                </a:solidFill>
              </a:rPr>
              <a:t>	</a:t>
            </a:r>
            <a:r>
              <a:rPr lang="en-US" sz="1400">
                <a:solidFill>
                  <a:schemeClr val="lt1"/>
                </a:solidFill>
              </a:rPr>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1100"/>
              </a:spcBef>
              <a:spcAft>
                <a:spcPts val="0"/>
              </a:spcAft>
              <a:buClr>
                <a:schemeClr val="lt1"/>
              </a:buClr>
              <a:buSzPts val="1400"/>
              <a:buFont typeface="Gill Sans"/>
              <a:buChar char="›"/>
            </a:pPr>
            <a:r>
              <a:rPr lang="en-US" sz="1400" u="sng">
                <a:solidFill>
                  <a:schemeClr val="accent1"/>
                </a:solidFill>
                <a:hlinkClick r:id="rId7">
                  <a:extLst>
                    <a:ext uri="{A12FA001-AC4F-418D-AE19-62706E023703}">
                      <ahyp:hlinkClr val="tx"/>
                    </a:ext>
                  </a:extLst>
                </a:hlinkClick>
              </a:rPr>
              <a:t>trusted-ai-360-announce</a:t>
            </a:r>
            <a:r>
              <a:rPr lang="en-US" sz="1400">
                <a:solidFill>
                  <a:schemeClr val="lt1"/>
                </a:solidFill>
              </a:rPr>
              <a:t> </a:t>
            </a:r>
            <a:endParaRPr sz="1400">
              <a:solidFill>
                <a:schemeClr val="lt1"/>
              </a:solidFill>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8">
                  <a:extLst>
                    <a:ext uri="{A12FA001-AC4F-418D-AE19-62706E023703}">
                      <ahyp:hlinkClr val="tx"/>
                    </a:ext>
                  </a:extLst>
                </a:hlinkClick>
              </a:rPr>
              <a:t>trusted-ai-360-technical-discuss</a:t>
            </a:r>
            <a:endParaRPr sz="1400">
              <a:solidFill>
                <a:schemeClr val="lt1"/>
              </a:solidFill>
            </a:endParaRPr>
          </a:p>
          <a:p>
            <a:pPr indent="-317500" lvl="0" marL="457200" rtl="0" algn="l">
              <a:lnSpc>
                <a:spcPct val="115000"/>
              </a:lnSpc>
              <a:spcBef>
                <a:spcPts val="0"/>
              </a:spcBef>
              <a:spcAft>
                <a:spcPts val="0"/>
              </a:spcAft>
              <a:buClr>
                <a:schemeClr val="lt1"/>
              </a:buClr>
              <a:buSzPts val="1400"/>
              <a:buFont typeface="Gill Sans"/>
              <a:buChar char="›"/>
            </a:pPr>
            <a:r>
              <a:rPr lang="en-US" sz="1400" u="sng">
                <a:solidFill>
                  <a:schemeClr val="accent1"/>
                </a:solidFill>
                <a:hlinkClick r:id="rId9">
                  <a:extLst>
                    <a:ext uri="{A12FA001-AC4F-418D-AE19-62706E023703}">
                      <ahyp:hlinkClr val="tx"/>
                    </a:ext>
                  </a:extLst>
                </a:hlinkClick>
              </a:rPr>
              <a:t>trusted-ai-360-tsc</a:t>
            </a:r>
            <a:endParaRPr sz="1400">
              <a:solidFill>
                <a:schemeClr val="lt1"/>
              </a:solidFill>
            </a:endParaRPr>
          </a:p>
        </p:txBody>
      </p:sp>
      <p:sp>
        <p:nvSpPr>
          <p:cNvPr id="551" name="Google Shape;551;p61"/>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800">
                <a:solidFill>
                  <a:srgbClr val="FFFFFF"/>
                </a:solidFill>
              </a:rPr>
              <a:t>AI Fairness 360 is an extensible open source toolkit that can help users understand and mitigate bias in machine learning models throughout the AI application lifecycle.</a:t>
            </a:r>
            <a:endParaRPr sz="1800">
              <a:solidFill>
                <a:srgbClr val="FFFFFF"/>
              </a:solidFill>
            </a:endParaRPr>
          </a:p>
          <a:p>
            <a:pPr indent="0" lvl="0" marL="0" rtl="0" algn="l">
              <a:lnSpc>
                <a:spcPct val="115000"/>
              </a:lnSpc>
              <a:spcBef>
                <a:spcPts val="1200"/>
              </a:spcBef>
              <a:spcAft>
                <a:spcPts val="0"/>
              </a:spcAft>
              <a:buNone/>
            </a:pPr>
            <a:r>
              <a:t/>
            </a:r>
            <a:endParaRPr sz="1400"/>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IBM</a:t>
            </a:r>
            <a:r>
              <a:rPr lang="en-US" sz="1800">
                <a:solidFill>
                  <a:srgbClr val="FFFFFF"/>
                </a:solidFill>
              </a:rPr>
              <a:t> in </a:t>
            </a:r>
            <a:r>
              <a:rPr lang="en-US" sz="1800">
                <a:solidFill>
                  <a:srgbClr val="FFFFFF"/>
                </a:solidFill>
              </a:rPr>
              <a:t>June</a:t>
            </a:r>
            <a:r>
              <a:rPr lang="en-US" sz="1800">
                <a:solidFill>
                  <a:srgbClr val="FFFFFF"/>
                </a:solidFill>
              </a:rPr>
              <a:t> 2020 as an Incubation Project</a:t>
            </a:r>
            <a:endParaRPr sz="1800">
              <a:solidFill>
                <a:srgbClr val="FFFFFF"/>
              </a:solidFill>
              <a:highlight>
                <a:schemeClr val="accent2"/>
              </a:highlight>
            </a:endParaRPr>
          </a:p>
        </p:txBody>
      </p:sp>
      <p:sp>
        <p:nvSpPr>
          <p:cNvPr id="552" name="Google Shape;552;p6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AI Fairness 360</a:t>
            </a:r>
            <a:endParaRPr/>
          </a:p>
        </p:txBody>
      </p:sp>
      <p:sp>
        <p:nvSpPr>
          <p:cNvPr id="553" name="Google Shape;553;p6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54" name="Google Shape;554;p61"/>
          <p:cNvPicPr preferRelativeResize="0"/>
          <p:nvPr/>
        </p:nvPicPr>
        <p:blipFill>
          <a:blip r:embed="rId10">
            <a:alphaModFix/>
          </a:blip>
          <a:stretch>
            <a:fillRect/>
          </a:stretch>
        </p:blipFill>
        <p:spPr>
          <a:xfrm>
            <a:off x="152400" y="5838688"/>
            <a:ext cx="9525" cy="19050"/>
          </a:xfrm>
          <a:prstGeom prst="rect">
            <a:avLst/>
          </a:prstGeom>
          <a:noFill/>
          <a:ln>
            <a:noFill/>
          </a:ln>
        </p:spPr>
      </p:pic>
      <p:pic>
        <p:nvPicPr>
          <p:cNvPr id="555" name="Google Shape;555;p61"/>
          <p:cNvPicPr preferRelativeResize="0"/>
          <p:nvPr/>
        </p:nvPicPr>
        <p:blipFill>
          <a:blip r:embed="rId11">
            <a:alphaModFix/>
          </a:blip>
          <a:stretch>
            <a:fillRect/>
          </a:stretch>
        </p:blipFill>
        <p:spPr>
          <a:xfrm>
            <a:off x="314325" y="5838688"/>
            <a:ext cx="9525" cy="19050"/>
          </a:xfrm>
          <a:prstGeom prst="rect">
            <a:avLst/>
          </a:prstGeom>
          <a:noFill/>
          <a:ln>
            <a:noFill/>
          </a:ln>
        </p:spPr>
      </p:pic>
      <p:pic>
        <p:nvPicPr>
          <p:cNvPr id="556" name="Google Shape;556;p61"/>
          <p:cNvPicPr preferRelativeResize="0"/>
          <p:nvPr/>
        </p:nvPicPr>
        <p:blipFill>
          <a:blip r:embed="rId12">
            <a:alphaModFix/>
          </a:blip>
          <a:stretch>
            <a:fillRect/>
          </a:stretch>
        </p:blipFill>
        <p:spPr>
          <a:xfrm>
            <a:off x="8701150" y="399575"/>
            <a:ext cx="2857500" cy="8667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6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62" name="Google Shape;562;p62"/>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https://github.com/amundsen-io</a:t>
            </a:r>
            <a:r>
              <a:rPr lang="en-US" sz="1400"/>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https://www.amundsen.io/</a:t>
            </a:r>
            <a:r>
              <a:rPr lang="en-US" sz="1400"/>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https://github.com/lfai/artwork/tree/master/projects/amundsen</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amundsen-announce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amundsen-technical-discuss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amundsen-tsc</a:t>
            </a:r>
            <a:endParaRPr sz="1400">
              <a:solidFill>
                <a:srgbClr val="FFFFFF"/>
              </a:solidFill>
            </a:endParaRPr>
          </a:p>
        </p:txBody>
      </p:sp>
      <p:sp>
        <p:nvSpPr>
          <p:cNvPr id="563" name="Google Shape;563;p62"/>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800">
                <a:solidFill>
                  <a:srgbClr val="FFFFFF"/>
                </a:solidFill>
              </a:rPr>
              <a:t>Amundsen is a data discovery and metadata engine for improving the productivity of data analysts, data scientists and engineers when interacting with data. It does that today by indexing data resources (tables, dashboards, streams, etc.) and powering a page-rank style search based on usage patterns (e.g. highly queried tables show up earlier than less queried tables). Think of it as Google search for data.</a:t>
            </a:r>
            <a:endParaRPr sz="1100">
              <a:solidFill>
                <a:srgbClr val="FFFFFF"/>
              </a:solidFill>
              <a:highlight>
                <a:srgbClr val="28292E"/>
              </a:highlight>
              <a:latin typeface="Arial"/>
              <a:ea typeface="Arial"/>
              <a:cs typeface="Arial"/>
              <a:sym typeface="Arial"/>
            </a:endParaRPr>
          </a:p>
          <a:p>
            <a:pPr indent="0" lvl="0" marL="0" rtl="0" algn="l">
              <a:lnSpc>
                <a:spcPct val="115000"/>
              </a:lnSpc>
              <a:spcBef>
                <a:spcPts val="1200"/>
              </a:spcBef>
              <a:spcAft>
                <a:spcPts val="0"/>
              </a:spcAft>
              <a:buNone/>
            </a:pPr>
            <a:r>
              <a:t/>
            </a:r>
            <a:endParaRPr sz="1400">
              <a:solidFill>
                <a:srgbClr val="FFFFFF"/>
              </a:solidFill>
            </a:endParaRPr>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Lyft</a:t>
            </a:r>
            <a:r>
              <a:rPr lang="en-US" sz="1800">
                <a:solidFill>
                  <a:srgbClr val="FFFFFF"/>
                </a:solidFill>
              </a:rPr>
              <a:t> in </a:t>
            </a:r>
            <a:r>
              <a:rPr lang="en-US" sz="1800">
                <a:solidFill>
                  <a:srgbClr val="FFFFFF"/>
                </a:solidFill>
              </a:rPr>
              <a:t>July </a:t>
            </a:r>
            <a:r>
              <a:rPr lang="en-US" sz="1800">
                <a:solidFill>
                  <a:srgbClr val="FFFFFF"/>
                </a:solidFill>
              </a:rPr>
              <a:t>2020 as an Incubation Project</a:t>
            </a:r>
            <a:endParaRPr sz="1800">
              <a:solidFill>
                <a:srgbClr val="FFFFFF"/>
              </a:solidFill>
              <a:highlight>
                <a:schemeClr val="accent2"/>
              </a:highlight>
            </a:endParaRPr>
          </a:p>
        </p:txBody>
      </p:sp>
      <p:sp>
        <p:nvSpPr>
          <p:cNvPr id="564" name="Google Shape;564;p6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Amundsen</a:t>
            </a:r>
            <a:endParaRPr/>
          </a:p>
        </p:txBody>
      </p:sp>
      <p:sp>
        <p:nvSpPr>
          <p:cNvPr id="565" name="Google Shape;565;p6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66" name="Google Shape;566;p62"/>
          <p:cNvPicPr preferRelativeResize="0"/>
          <p:nvPr/>
        </p:nvPicPr>
        <p:blipFill>
          <a:blip r:embed="rId10">
            <a:alphaModFix/>
          </a:blip>
          <a:stretch>
            <a:fillRect/>
          </a:stretch>
        </p:blipFill>
        <p:spPr>
          <a:xfrm>
            <a:off x="9074724" y="514425"/>
            <a:ext cx="2743199" cy="5873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pic>
        <p:nvPicPr>
          <p:cNvPr id="571" name="Google Shape;571;p6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72" name="Google Shape;572;p63"/>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1800" u="sng">
                <a:solidFill>
                  <a:srgbClr val="FFFFFF"/>
                </a:solidFill>
              </a:rPr>
              <a:t>Key Links:</a:t>
            </a:r>
            <a:endParaRPr sz="18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https://github.com/didi/delta</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	To be updated</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5"/>
              </a:rPr>
              <a:t>https://github.com/lfai/artwork/tree/master/projects/delta</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delta-announce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delta-technical-discuss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delta-tsc</a:t>
            </a:r>
            <a:endParaRPr sz="1400">
              <a:solidFill>
                <a:srgbClr val="FFFFFF"/>
              </a:solidFill>
            </a:endParaRPr>
          </a:p>
        </p:txBody>
      </p:sp>
      <p:sp>
        <p:nvSpPr>
          <p:cNvPr id="573" name="Google Shape;573;p63"/>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800">
                <a:solidFill>
                  <a:srgbClr val="FFFFFF"/>
                </a:solidFill>
              </a:rPr>
              <a:t>DELTA is a deep learning based end-to-end natural language and speech processing platform. DELTA aims to provide easy and fast experiences for using, deploying, and developing natural language processing and speech models for both academia and industry use cases. DELTA is mainly implemented using TensorFlow and Python 3.</a:t>
            </a:r>
            <a:endParaRPr sz="1800" u="sng">
              <a:solidFill>
                <a:srgbClr val="FFFFFF"/>
              </a:solidFill>
            </a:endParaRPr>
          </a:p>
          <a:p>
            <a:pPr indent="0" lvl="0" marL="0" rtl="0" algn="l">
              <a:lnSpc>
                <a:spcPct val="115000"/>
              </a:lnSpc>
              <a:spcBef>
                <a:spcPts val="800"/>
              </a:spcBef>
              <a:spcAft>
                <a:spcPts val="0"/>
              </a:spcAft>
              <a:buNone/>
            </a:pPr>
            <a:r>
              <a:t/>
            </a:r>
            <a:endParaRPr sz="1400">
              <a:solidFill>
                <a:srgbClr val="FFFFFF"/>
              </a:solidFill>
            </a:endParaRPr>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Didi </a:t>
            </a:r>
            <a:r>
              <a:rPr lang="en-US" sz="1800">
                <a:solidFill>
                  <a:srgbClr val="FFFFFF"/>
                </a:solidFill>
              </a:rPr>
              <a:t>in </a:t>
            </a:r>
            <a:r>
              <a:rPr lang="en-US" sz="1800">
                <a:solidFill>
                  <a:srgbClr val="FFFFFF"/>
                </a:solidFill>
              </a:rPr>
              <a:t>September</a:t>
            </a:r>
            <a:r>
              <a:rPr lang="en-US" sz="1800">
                <a:solidFill>
                  <a:srgbClr val="FFFFFF"/>
                </a:solidFill>
              </a:rPr>
              <a:t> 2020 as an Incubation Project</a:t>
            </a:r>
            <a:endParaRPr sz="1800">
              <a:solidFill>
                <a:srgbClr val="FFFFFF"/>
              </a:solidFill>
              <a:highlight>
                <a:schemeClr val="accent2"/>
              </a:highlight>
            </a:endParaRPr>
          </a:p>
        </p:txBody>
      </p:sp>
      <p:sp>
        <p:nvSpPr>
          <p:cNvPr id="574" name="Google Shape;574;p6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DELTA</a:t>
            </a:r>
            <a:endParaRPr/>
          </a:p>
        </p:txBody>
      </p:sp>
      <p:sp>
        <p:nvSpPr>
          <p:cNvPr id="575" name="Google Shape;575;p6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76" name="Google Shape;576;p63"/>
          <p:cNvPicPr preferRelativeResize="0"/>
          <p:nvPr/>
        </p:nvPicPr>
        <p:blipFill>
          <a:blip r:embed="rId9">
            <a:alphaModFix/>
          </a:blip>
          <a:stretch>
            <a:fillRect/>
          </a:stretch>
        </p:blipFill>
        <p:spPr>
          <a:xfrm>
            <a:off x="9171600" y="484000"/>
            <a:ext cx="2652746" cy="85109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0" name="Shape 580"/>
        <p:cNvGrpSpPr/>
        <p:nvPr/>
      </p:nvGrpSpPr>
      <p:grpSpPr>
        <a:xfrm>
          <a:off x="0" y="0"/>
          <a:ext cx="0" cy="0"/>
          <a:chOff x="0" y="0"/>
          <a:chExt cx="0" cy="0"/>
        </a:xfrm>
      </p:grpSpPr>
      <p:pic>
        <p:nvPicPr>
          <p:cNvPr id="581" name="Google Shape;581;p64"/>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82" name="Google Shape;582;p64"/>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a:t>
            </a:r>
            <a:r>
              <a:rPr lang="en-US" sz="1400">
                <a:solidFill>
                  <a:srgbClr val="FFFFFF"/>
                </a:solidFill>
              </a:rPr>
              <a:t>ithub: </a:t>
            </a:r>
            <a:r>
              <a:rPr lang="en-US" sz="1400"/>
              <a:t>	</a:t>
            </a:r>
            <a:r>
              <a:rPr lang="en-US" sz="1400" u="sng">
                <a:solidFill>
                  <a:schemeClr val="hlink"/>
                </a:solidFill>
                <a:hlinkClick r:id="rId4"/>
              </a:rPr>
              <a:t>https://github.com/soajs</a:t>
            </a:r>
            <a:r>
              <a:rPr lang="en-US" sz="1400">
                <a:solidFill>
                  <a:srgbClr val="000000"/>
                </a:solidFill>
              </a:rPr>
              <a:t> </a:t>
            </a:r>
            <a:r>
              <a:rPr lang="en-US" sz="1400"/>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solidFill>
                  <a:srgbClr val="FFFFFF"/>
                </a:solidFill>
              </a:rPr>
              <a:t>:</a:t>
            </a:r>
            <a:r>
              <a:rPr lang="en-US" sz="1400"/>
              <a:t>	</a:t>
            </a:r>
            <a:r>
              <a:rPr lang="en-US" sz="1400" u="sng">
                <a:solidFill>
                  <a:schemeClr val="hlink"/>
                </a:solidFill>
                <a:hlinkClick r:id="rId5"/>
              </a:rPr>
              <a:t>https://www.soajs.org/</a:t>
            </a:r>
            <a:r>
              <a:rPr lang="en-US" sz="1400">
                <a:solidFill>
                  <a:schemeClr val="accent1"/>
                </a:solidFill>
              </a:rPr>
              <a:t> </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https://github.com/lfai/artwork/tree/master/projects/soajs</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soajs-announce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soajs-technical-discuss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soajs-tsc</a:t>
            </a:r>
            <a:endParaRPr sz="1400">
              <a:solidFill>
                <a:srgbClr val="FFFFFF"/>
              </a:solidFill>
            </a:endParaRPr>
          </a:p>
        </p:txBody>
      </p:sp>
      <p:sp>
        <p:nvSpPr>
          <p:cNvPr id="583" name="Google Shape;583;p64"/>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800">
                <a:solidFill>
                  <a:srgbClr val="FFFFFF"/>
                </a:solidFill>
              </a:rPr>
              <a:t>SOAJS is an open source microservices and API management platform, SOAJS eliminates the IT plumbing challenges, so you can deploy microservices significantly earlier and faster. IT initiatives such as digital transformation are simplified, accelerated, cost reduced, and risk mitigated. Our fully integrated, world-class API lifecycle management, multi-cloud orchestration, release management, and IT Ops automation capabilities eliminate your IT organization’s modernization pain.</a:t>
            </a:r>
            <a:endParaRPr sz="1800">
              <a:solidFill>
                <a:srgbClr val="FFFFFF"/>
              </a:solidFill>
            </a:endParaRPr>
          </a:p>
          <a:p>
            <a:pPr indent="0" lvl="0" marL="0" rtl="0" algn="l">
              <a:spcBef>
                <a:spcPts val="0"/>
              </a:spcBef>
              <a:spcAft>
                <a:spcPts val="0"/>
              </a:spcAft>
              <a:buNone/>
            </a:pPr>
            <a:r>
              <a:t/>
            </a:r>
            <a:endParaRPr sz="1400" u="sng">
              <a:solidFill>
                <a:srgbClr val="FFFFFF"/>
              </a:solidFill>
            </a:endParaRPr>
          </a:p>
          <a:p>
            <a:pPr indent="0" lvl="0" marL="0" rtl="0" algn="l">
              <a:spcBef>
                <a:spcPts val="0"/>
              </a:spcBef>
              <a:spcAft>
                <a:spcPts val="0"/>
              </a:spcAft>
              <a:buNone/>
            </a:pPr>
            <a:r>
              <a:rPr lang="en-US" sz="2000" u="sng">
                <a:solidFill>
                  <a:srgbClr val="FFFFFF"/>
                </a:solidFill>
              </a:rPr>
              <a:t>Contributed by: </a:t>
            </a:r>
            <a:endParaRPr sz="2000" u="sng">
              <a:solidFill>
                <a:srgbClr val="FFFFFF"/>
              </a:solidFill>
            </a:endParaRPr>
          </a:p>
          <a:p>
            <a:pPr indent="0" lvl="0" marL="0" rtl="0" algn="l">
              <a:spcBef>
                <a:spcPts val="0"/>
              </a:spcBef>
              <a:spcAft>
                <a:spcPts val="0"/>
              </a:spcAft>
              <a:buNone/>
            </a:pPr>
            <a:r>
              <a:rPr lang="en-US" sz="1800">
                <a:solidFill>
                  <a:srgbClr val="FFFFFF"/>
                </a:solidFill>
              </a:rPr>
              <a:t>Herron Tech </a:t>
            </a:r>
            <a:r>
              <a:rPr lang="en-US" sz="1800">
                <a:solidFill>
                  <a:srgbClr val="FFFFFF"/>
                </a:solidFill>
              </a:rPr>
              <a:t>in September 2020 as an Incubation Project</a:t>
            </a:r>
            <a:endParaRPr sz="1800">
              <a:solidFill>
                <a:srgbClr val="FFFFFF"/>
              </a:solidFill>
              <a:highlight>
                <a:schemeClr val="accent2"/>
              </a:highlight>
            </a:endParaRPr>
          </a:p>
        </p:txBody>
      </p:sp>
      <p:sp>
        <p:nvSpPr>
          <p:cNvPr id="584" name="Google Shape;584;p64"/>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SOAJS</a:t>
            </a:r>
            <a:endParaRPr/>
          </a:p>
        </p:txBody>
      </p:sp>
      <p:sp>
        <p:nvSpPr>
          <p:cNvPr id="585" name="Google Shape;585;p6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86" name="Google Shape;586;p64"/>
          <p:cNvPicPr preferRelativeResize="0"/>
          <p:nvPr/>
        </p:nvPicPr>
        <p:blipFill>
          <a:blip r:embed="rId10">
            <a:alphaModFix/>
          </a:blip>
          <a:stretch>
            <a:fillRect/>
          </a:stretch>
        </p:blipFill>
        <p:spPr>
          <a:xfrm>
            <a:off x="8991499" y="643299"/>
            <a:ext cx="2832846" cy="69179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pic>
        <p:nvPicPr>
          <p:cNvPr id="591" name="Google Shape;591;p6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592" name="Google Shape;592;p65"/>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accent1"/>
                </a:solidFill>
                <a:hlinkClick r:id="rId4">
                  <a:extLst>
                    <a:ext uri="{A12FA001-AC4F-418D-AE19-62706E023703}">
                      <ahyp:hlinkClr val="tx"/>
                    </a:ext>
                  </a:extLst>
                </a:hlinkClick>
              </a:rPr>
              <a:t>https://github.com/feast-dev/feast</a:t>
            </a:r>
            <a:r>
              <a:rPr lang="en-US" sz="1400">
                <a:solidFill>
                  <a:schemeClr val="accent1"/>
                </a:solidFill>
              </a:rPr>
              <a:t> </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accent1"/>
                </a:solidFill>
                <a:hlinkClick r:id="rId5">
                  <a:extLst>
                    <a:ext uri="{A12FA001-AC4F-418D-AE19-62706E023703}">
                      <ahyp:hlinkClr val="tx"/>
                    </a:ext>
                  </a:extLst>
                </a:hlinkClick>
              </a:rPr>
              <a:t>https://feast.dev/</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https://github.com/lfai/artwork/tree/master/projects/feast</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feast-announce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feast-technical-discuss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feast-tsc</a:t>
            </a:r>
            <a:endParaRPr sz="1400">
              <a:solidFill>
                <a:srgbClr val="FFFFFF"/>
              </a:solidFill>
            </a:endParaRPr>
          </a:p>
        </p:txBody>
      </p:sp>
      <p:sp>
        <p:nvSpPr>
          <p:cNvPr id="593" name="Google Shape;593;p65"/>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Feast is an open source feature store for machine learning. It was developed as a collaboration between Gojek and Google in 2018. Feast aims to:</a:t>
            </a:r>
            <a:endParaRPr sz="1600">
              <a:solidFill>
                <a:srgbClr val="FFFFFF"/>
              </a:solidFill>
            </a:endParaRPr>
          </a:p>
          <a:p>
            <a:pPr indent="-330200" lvl="0" marL="457200" rtl="0" algn="l">
              <a:lnSpc>
                <a:spcPct val="115000"/>
              </a:lnSpc>
              <a:spcBef>
                <a:spcPts val="800"/>
              </a:spcBef>
              <a:spcAft>
                <a:spcPts val="0"/>
              </a:spcAft>
              <a:buClr>
                <a:srgbClr val="FFFFFF"/>
              </a:buClr>
              <a:buSzPts val="1600"/>
              <a:buChar char="›"/>
            </a:pPr>
            <a:r>
              <a:rPr lang="en-US" sz="1600">
                <a:solidFill>
                  <a:srgbClr val="FFFFFF"/>
                </a:solidFill>
              </a:rPr>
              <a:t>Provide scalable and performant access to feature data for ML models during training or serving.</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Provide a consistent view of features for both training and serving.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Enable re-use of features through discovery, documentation, and metadata tracking. </a:t>
            </a:r>
            <a:endParaRPr sz="1600">
              <a:solidFill>
                <a:srgbClr val="FFFFFF"/>
              </a:solidFill>
            </a:endParaRPr>
          </a:p>
          <a:p>
            <a:pPr indent="-330200" lvl="0" marL="457200" rtl="0" algn="l">
              <a:lnSpc>
                <a:spcPct val="115000"/>
              </a:lnSpc>
              <a:spcBef>
                <a:spcPts val="0"/>
              </a:spcBef>
              <a:spcAft>
                <a:spcPts val="0"/>
              </a:spcAft>
              <a:buClr>
                <a:srgbClr val="FFFFFF"/>
              </a:buClr>
              <a:buSzPts val="1600"/>
              <a:buChar char="›"/>
            </a:pPr>
            <a:r>
              <a:rPr lang="en-US" sz="1600">
                <a:solidFill>
                  <a:srgbClr val="FFFFFF"/>
                </a:solidFill>
              </a:rPr>
              <a:t>Ensures model performance by tracking, validating, and monitoring features in production.</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Gojek</a:t>
            </a:r>
            <a:r>
              <a:rPr lang="en-US" sz="1600">
                <a:solidFill>
                  <a:srgbClr val="FFFFFF"/>
                </a:solidFill>
              </a:rPr>
              <a:t> in September 2020 as an Incubation Project</a:t>
            </a:r>
            <a:endParaRPr sz="1600">
              <a:solidFill>
                <a:srgbClr val="FFFFFF"/>
              </a:solidFill>
              <a:highlight>
                <a:schemeClr val="accent2"/>
              </a:highlight>
            </a:endParaRPr>
          </a:p>
        </p:txBody>
      </p:sp>
      <p:sp>
        <p:nvSpPr>
          <p:cNvPr id="594" name="Google Shape;594;p6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Feast</a:t>
            </a:r>
            <a:endParaRPr/>
          </a:p>
        </p:txBody>
      </p:sp>
      <p:sp>
        <p:nvSpPr>
          <p:cNvPr id="595" name="Google Shape;595;p6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596" name="Google Shape;596;p65"/>
          <p:cNvPicPr preferRelativeResize="0"/>
          <p:nvPr/>
        </p:nvPicPr>
        <p:blipFill>
          <a:blip r:embed="rId10">
            <a:alphaModFix/>
          </a:blip>
          <a:stretch>
            <a:fillRect/>
          </a:stretch>
        </p:blipFill>
        <p:spPr>
          <a:xfrm>
            <a:off x="8741174" y="537350"/>
            <a:ext cx="3083275" cy="880451"/>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0" name="Shape 600"/>
        <p:cNvGrpSpPr/>
        <p:nvPr/>
      </p:nvGrpSpPr>
      <p:grpSpPr>
        <a:xfrm>
          <a:off x="0" y="0"/>
          <a:ext cx="0" cy="0"/>
          <a:chOff x="0" y="0"/>
          <a:chExt cx="0" cy="0"/>
        </a:xfrm>
      </p:grpSpPr>
      <p:pic>
        <p:nvPicPr>
          <p:cNvPr id="601" name="Google Shape;601;p6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02" name="Google Shape;602;p66"/>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https://github.com/odpi/egeria</a:t>
            </a:r>
            <a:r>
              <a:rPr lang="en-US" sz="1400">
                <a:solidFill>
                  <a:schemeClr val="accent1"/>
                </a:solidFill>
              </a:rPr>
              <a:t> </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https://egeria-project.org</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https://artwork.lfaidata.foundation/projects/egeria/</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egeria-announce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egeria-technical-discuss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egeria-tsc</a:t>
            </a:r>
            <a:endParaRPr sz="1400">
              <a:solidFill>
                <a:srgbClr val="FFFFFF"/>
              </a:solidFill>
            </a:endParaRPr>
          </a:p>
        </p:txBody>
      </p:sp>
      <p:sp>
        <p:nvSpPr>
          <p:cNvPr id="603" name="Google Shape;603;p66"/>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Egeria is the world’s first open source metadata standard. It provides open APIs, event formats, types and integration logic so organizations can share data management and governance across the entire enterprise without reformatting or restricting the data to a single format, platform, or vendor product.</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Initially contributed to ODPi by IBM and ING Bank </a:t>
            </a:r>
            <a:r>
              <a:rPr lang="en-US" sz="1600">
                <a:solidFill>
                  <a:srgbClr val="FFFFFF"/>
                </a:solidFill>
              </a:rPr>
              <a:t>in August 2018, and added as a Graduate Project in November 2020</a:t>
            </a:r>
            <a:endParaRPr sz="1600">
              <a:solidFill>
                <a:srgbClr val="FFFFFF"/>
              </a:solidFill>
              <a:highlight>
                <a:schemeClr val="accent2"/>
              </a:highlight>
            </a:endParaRPr>
          </a:p>
        </p:txBody>
      </p:sp>
      <p:sp>
        <p:nvSpPr>
          <p:cNvPr id="604" name="Google Shape;604;p6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Egeria</a:t>
            </a:r>
            <a:endParaRPr/>
          </a:p>
        </p:txBody>
      </p:sp>
      <p:sp>
        <p:nvSpPr>
          <p:cNvPr id="605" name="Google Shape;605;p6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06" name="Google Shape;606;p66"/>
          <p:cNvPicPr preferRelativeResize="0"/>
          <p:nvPr/>
        </p:nvPicPr>
        <p:blipFill>
          <a:blip r:embed="rId10">
            <a:alphaModFix/>
          </a:blip>
          <a:stretch>
            <a:fillRect/>
          </a:stretch>
        </p:blipFill>
        <p:spPr>
          <a:xfrm>
            <a:off x="8741075" y="365119"/>
            <a:ext cx="3083278" cy="1320906"/>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0" name="Shape 610"/>
        <p:cNvGrpSpPr/>
        <p:nvPr/>
      </p:nvGrpSpPr>
      <p:grpSpPr>
        <a:xfrm>
          <a:off x="0" y="0"/>
          <a:ext cx="0" cy="0"/>
          <a:chOff x="0" y="0"/>
          <a:chExt cx="0" cy="0"/>
        </a:xfrm>
      </p:grpSpPr>
      <p:pic>
        <p:nvPicPr>
          <p:cNvPr id="611" name="Google Shape;611;p6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12" name="Google Shape;612;p67"/>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https://github.com/odpi/opends4all</a:t>
            </a:r>
            <a:r>
              <a:rPr lang="en-US" sz="1400">
                <a:solidFill>
                  <a:schemeClr val="accent1"/>
                </a:solidFill>
              </a:rPr>
              <a:t> </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5"/>
              </a:rPr>
              <a:t>https://artwork.lfaidata.foundation/projects/opends4all/</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opends4all-announce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opends4all-technical-discuss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opends4all-tsc</a:t>
            </a:r>
            <a:endParaRPr sz="1400">
              <a:solidFill>
                <a:srgbClr val="FFFFFF"/>
              </a:solidFill>
            </a:endParaRPr>
          </a:p>
        </p:txBody>
      </p:sp>
      <p:sp>
        <p:nvSpPr>
          <p:cNvPr id="613" name="Google Shape;613;p67"/>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OpenDS4All is an open source project built to accelerate the creation of data science curricula at academic institutions.</a:t>
            </a:r>
            <a:endParaRPr sz="1600">
              <a:solidFill>
                <a:srgbClr val="FFFFFF"/>
              </a:solidFill>
            </a:endParaRPr>
          </a:p>
          <a:p>
            <a:pPr indent="0" lvl="0" marL="0" rtl="0" algn="l">
              <a:lnSpc>
                <a:spcPct val="115000"/>
              </a:lnSpc>
              <a:spcBef>
                <a:spcPts val="800"/>
              </a:spcBef>
              <a:spcAft>
                <a:spcPts val="0"/>
              </a:spcAft>
              <a:buNone/>
            </a:pPr>
            <a:r>
              <a:t/>
            </a:r>
            <a:endParaRPr sz="1600">
              <a:solidFill>
                <a:srgbClr val="FFFFFF"/>
              </a:solidFill>
            </a:endParaRPr>
          </a:p>
          <a:p>
            <a:pPr indent="0" lvl="0" marL="0" rtl="0" algn="l">
              <a:lnSpc>
                <a:spcPct val="115000"/>
              </a:lnSpc>
              <a:spcBef>
                <a:spcPts val="800"/>
              </a:spcBef>
              <a:spcAft>
                <a:spcPts val="0"/>
              </a:spcAft>
              <a:buNone/>
            </a:pPr>
            <a:r>
              <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Initially contributed to ODPi by IBM and the University of </a:t>
            </a:r>
            <a:r>
              <a:rPr lang="en-US" sz="1600">
                <a:solidFill>
                  <a:srgbClr val="FFFFFF"/>
                </a:solidFill>
              </a:rPr>
              <a:t>Pennsylvania</a:t>
            </a:r>
            <a:r>
              <a:rPr lang="en-US" sz="1600">
                <a:solidFill>
                  <a:srgbClr val="FFFFFF"/>
                </a:solidFill>
              </a:rPr>
              <a:t> in August 2019, and added as an Incubation Project in November 2020</a:t>
            </a:r>
            <a:endParaRPr sz="1600">
              <a:solidFill>
                <a:srgbClr val="FFFFFF"/>
              </a:solidFill>
              <a:highlight>
                <a:schemeClr val="accent2"/>
              </a:highlight>
            </a:endParaRPr>
          </a:p>
        </p:txBody>
      </p:sp>
      <p:sp>
        <p:nvSpPr>
          <p:cNvPr id="614" name="Google Shape;614;p6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OpenDS4All</a:t>
            </a:r>
            <a:endParaRPr/>
          </a:p>
        </p:txBody>
      </p:sp>
      <p:sp>
        <p:nvSpPr>
          <p:cNvPr id="615" name="Google Shape;615;p6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16" name="Google Shape;616;p67"/>
          <p:cNvPicPr preferRelativeResize="0"/>
          <p:nvPr/>
        </p:nvPicPr>
        <p:blipFill>
          <a:blip r:embed="rId9">
            <a:alphaModFix/>
          </a:blip>
          <a:stretch>
            <a:fillRect/>
          </a:stretch>
        </p:blipFill>
        <p:spPr>
          <a:xfrm>
            <a:off x="8446050" y="409182"/>
            <a:ext cx="3378403" cy="101720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pic>
        <p:nvPicPr>
          <p:cNvPr id="621" name="Google Shape;621;p6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22" name="Google Shape;622;p68"/>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https://github.com/janusgraph</a:t>
            </a:r>
            <a:r>
              <a:rPr lang="en-US" sz="1400">
                <a:solidFill>
                  <a:schemeClr val="accent1"/>
                </a:solidFill>
              </a:rPr>
              <a:t> </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https://janusgraph.org</a:t>
            </a:r>
            <a:endParaRPr sz="1400">
              <a:solidFill>
                <a:srgbClr val="EFEFEF"/>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https://artwork.lfaidata.foundation/projects/janusgraph/</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janusgraph-announce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janusgraph-users</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u="sng">
                <a:solidFill>
                  <a:schemeClr val="hlink"/>
                </a:solidFill>
                <a:hlinkClick r:id="rId9"/>
              </a:rPr>
              <a:t>janusgraph-dev</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10"/>
              </a:rPr>
              <a:t>janusgraph-tsc</a:t>
            </a:r>
            <a:endParaRPr sz="1400">
              <a:solidFill>
                <a:srgbClr val="FFFFFF"/>
              </a:solidFill>
            </a:endParaRPr>
          </a:p>
        </p:txBody>
      </p:sp>
      <p:sp>
        <p:nvSpPr>
          <p:cNvPr id="623" name="Google Shape;623;p68"/>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JanusGraph is a scalable graph database optimized for storing and querying graphs containing hundreds of billions of vertices and edges distributed across a multi-machine cluster.</a:t>
            </a:r>
            <a:endParaRPr sz="1600">
              <a:solidFill>
                <a:srgbClr val="FFFFFF"/>
              </a:solidFill>
            </a:endParaRPr>
          </a:p>
          <a:p>
            <a:pPr indent="0" lvl="0" marL="0" rtl="0" algn="l">
              <a:lnSpc>
                <a:spcPct val="115000"/>
              </a:lnSpc>
              <a:spcBef>
                <a:spcPts val="800"/>
              </a:spcBef>
              <a:spcAft>
                <a:spcPts val="0"/>
              </a:spcAft>
              <a:buNone/>
            </a:pPr>
            <a:r>
              <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Initially launched at the Linux Foundation by </a:t>
            </a:r>
            <a:r>
              <a:rPr lang="en-US" sz="1600">
                <a:solidFill>
                  <a:srgbClr val="FFFFFF"/>
                </a:solidFill>
              </a:rPr>
              <a:t>Expero, Google, GRAKN.AI, Hortonworks, IBM and others in January 2017</a:t>
            </a:r>
            <a:r>
              <a:rPr lang="en-US" sz="1600">
                <a:solidFill>
                  <a:srgbClr val="FFFFFF"/>
                </a:solidFill>
              </a:rPr>
              <a:t>, and added as an Incubation Project in December 2020</a:t>
            </a:r>
            <a:endParaRPr sz="1600">
              <a:solidFill>
                <a:srgbClr val="FFFFFF"/>
              </a:solidFill>
              <a:highlight>
                <a:schemeClr val="accent2"/>
              </a:highlight>
            </a:endParaRPr>
          </a:p>
        </p:txBody>
      </p:sp>
      <p:sp>
        <p:nvSpPr>
          <p:cNvPr id="624" name="Google Shape;624;p6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JanusGraph</a:t>
            </a:r>
            <a:endParaRPr/>
          </a:p>
        </p:txBody>
      </p:sp>
      <p:sp>
        <p:nvSpPr>
          <p:cNvPr id="625" name="Google Shape;625;p6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26" name="Google Shape;626;p68"/>
          <p:cNvPicPr preferRelativeResize="0"/>
          <p:nvPr/>
        </p:nvPicPr>
        <p:blipFill>
          <a:blip r:embed="rId11">
            <a:alphaModFix/>
          </a:blip>
          <a:stretch>
            <a:fillRect/>
          </a:stretch>
        </p:blipFill>
        <p:spPr>
          <a:xfrm>
            <a:off x="8280400" y="298305"/>
            <a:ext cx="3711596" cy="123784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 name="Shape 155"/>
        <p:cNvGrpSpPr/>
        <p:nvPr/>
      </p:nvGrpSpPr>
      <p:grpSpPr>
        <a:xfrm>
          <a:off x="0" y="0"/>
          <a:ext cx="0" cy="0"/>
          <a:chOff x="0" y="0"/>
          <a:chExt cx="0" cy="0"/>
        </a:xfrm>
      </p:grpSpPr>
      <p:pic>
        <p:nvPicPr>
          <p:cNvPr id="156" name="Google Shape;156;p24"/>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57" name="Google Shape;157;p24"/>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600">
                <a:solidFill>
                  <a:srgbClr val="FFFFFF"/>
                </a:solidFill>
              </a:rPr>
              <a:t>Table of Contents</a:t>
            </a:r>
            <a:endParaRPr sz="3600">
              <a:solidFill>
                <a:srgbClr val="FFFFFF"/>
              </a:solidFill>
            </a:endParaRPr>
          </a:p>
        </p:txBody>
      </p:sp>
      <p:sp>
        <p:nvSpPr>
          <p:cNvPr id="158" name="Google Shape;158;p24"/>
          <p:cNvSpPr txBox="1"/>
          <p:nvPr>
            <p:ph idx="1" type="body"/>
          </p:nvPr>
        </p:nvSpPr>
        <p:spPr>
          <a:xfrm>
            <a:off x="624840" y="1335087"/>
            <a:ext cx="10933800" cy="4915200"/>
          </a:xfrm>
          <a:prstGeom prst="rect">
            <a:avLst/>
          </a:prstGeom>
        </p:spPr>
        <p:txBody>
          <a:bodyPr anchorCtr="0" anchor="ctr" bIns="45700" lIns="91425" spcFirstLastPara="1" rIns="91425" wrap="square" tIns="45700">
            <a:noAutofit/>
          </a:bodyPr>
          <a:lstStyle/>
          <a:p>
            <a:pPr indent="0" lvl="0" marL="0" rtl="0" algn="l">
              <a:lnSpc>
                <a:spcPct val="150000"/>
              </a:lnSpc>
              <a:spcBef>
                <a:spcPts val="0"/>
              </a:spcBef>
              <a:spcAft>
                <a:spcPts val="0"/>
              </a:spcAft>
              <a:buNone/>
            </a:pPr>
            <a:r>
              <a:rPr lang="en-US" sz="2400" u="sng">
                <a:solidFill>
                  <a:schemeClr val="hlink"/>
                </a:solidFill>
                <a:hlinkClick action="ppaction://hlinksldjump" r:id="rId4"/>
              </a:rPr>
              <a:t>Organizational Overview</a:t>
            </a:r>
            <a:endParaRPr sz="2400">
              <a:solidFill>
                <a:srgbClr val="FFFFFF"/>
              </a:solidFill>
            </a:endParaRPr>
          </a:p>
          <a:p>
            <a:pPr indent="0" lvl="0" marL="0" rtl="0" algn="l">
              <a:lnSpc>
                <a:spcPct val="150000"/>
              </a:lnSpc>
              <a:spcBef>
                <a:spcPts val="0"/>
              </a:spcBef>
              <a:spcAft>
                <a:spcPts val="0"/>
              </a:spcAft>
              <a:buNone/>
            </a:pPr>
            <a:r>
              <a:rPr lang="en-US" sz="2400" u="sng">
                <a:solidFill>
                  <a:schemeClr val="hlink"/>
                </a:solidFill>
                <a:hlinkClick action="ppaction://hlinksldjump" r:id="rId5"/>
              </a:rPr>
              <a:t>Key Foundation Staff and Resources</a:t>
            </a:r>
            <a:endParaRPr sz="2400">
              <a:solidFill>
                <a:srgbClr val="FFFFFF"/>
              </a:solidFill>
            </a:endParaRPr>
          </a:p>
          <a:p>
            <a:pPr indent="0" lvl="0" marL="0" rtl="0" algn="l">
              <a:lnSpc>
                <a:spcPct val="150000"/>
              </a:lnSpc>
              <a:spcBef>
                <a:spcPts val="0"/>
              </a:spcBef>
              <a:spcAft>
                <a:spcPts val="0"/>
              </a:spcAft>
              <a:buNone/>
            </a:pPr>
            <a:r>
              <a:rPr lang="en-US" sz="2400" u="sng">
                <a:solidFill>
                  <a:schemeClr val="hlink"/>
                </a:solidFill>
                <a:hlinkClick action="ppaction://hlinksldjump" r:id="rId6"/>
              </a:rPr>
              <a:t>Joining LF AI &amp; Data</a:t>
            </a:r>
            <a:r>
              <a:rPr lang="en-US" sz="2400">
                <a:solidFill>
                  <a:srgbClr val="FFFFFF"/>
                </a:solidFill>
              </a:rPr>
              <a:t> </a:t>
            </a:r>
            <a:endParaRPr sz="2400">
              <a:solidFill>
                <a:srgbClr val="FFFFFF"/>
              </a:solidFill>
            </a:endParaRPr>
          </a:p>
          <a:p>
            <a:pPr indent="0" lvl="0" marL="0" rtl="0" algn="l">
              <a:lnSpc>
                <a:spcPct val="150000"/>
              </a:lnSpc>
              <a:spcBef>
                <a:spcPts val="0"/>
              </a:spcBef>
              <a:spcAft>
                <a:spcPts val="0"/>
              </a:spcAft>
              <a:buNone/>
            </a:pPr>
            <a:r>
              <a:rPr lang="en-US" sz="2400" u="sng">
                <a:solidFill>
                  <a:schemeClr val="hlink"/>
                </a:solidFill>
                <a:hlinkClick action="ppaction://hlinksldjump" r:id="rId7"/>
              </a:rPr>
              <a:t>Hosting Projects Under LF AI &amp; Data</a:t>
            </a:r>
            <a:r>
              <a:rPr lang="en-US" sz="2400">
                <a:solidFill>
                  <a:srgbClr val="FFFFFF"/>
                </a:solidFill>
              </a:rPr>
              <a:t> </a:t>
            </a:r>
            <a:endParaRPr sz="2400">
              <a:solidFill>
                <a:srgbClr val="FFFFFF"/>
              </a:solidFill>
            </a:endParaRPr>
          </a:p>
          <a:p>
            <a:pPr indent="0" lvl="0" marL="0" rtl="0" algn="l">
              <a:lnSpc>
                <a:spcPct val="150000"/>
              </a:lnSpc>
              <a:spcBef>
                <a:spcPts val="0"/>
              </a:spcBef>
              <a:spcAft>
                <a:spcPts val="0"/>
              </a:spcAft>
              <a:buNone/>
            </a:pPr>
            <a:r>
              <a:rPr lang="en-US" sz="2400" u="sng">
                <a:solidFill>
                  <a:schemeClr val="hlink"/>
                </a:solidFill>
                <a:hlinkClick action="ppaction://hlinksldjump" r:id="rId8"/>
              </a:rPr>
              <a:t>Getting Involved</a:t>
            </a:r>
            <a:endParaRPr sz="2400">
              <a:solidFill>
                <a:srgbClr val="FFFFFF"/>
              </a:solidFill>
            </a:endParaRPr>
          </a:p>
          <a:p>
            <a:pPr indent="0" lvl="0" marL="0" rtl="0" algn="l">
              <a:lnSpc>
                <a:spcPct val="150000"/>
              </a:lnSpc>
              <a:spcBef>
                <a:spcPts val="0"/>
              </a:spcBef>
              <a:spcAft>
                <a:spcPts val="0"/>
              </a:spcAft>
              <a:buNone/>
            </a:pPr>
            <a:r>
              <a:rPr lang="en-US" sz="2400" u="sng">
                <a:solidFill>
                  <a:schemeClr val="hlink"/>
                </a:solidFill>
                <a:hlinkClick/>
              </a:rPr>
              <a:t>LF AI &amp; Data Landscape</a:t>
            </a:r>
            <a:endParaRPr sz="2400">
              <a:solidFill>
                <a:srgbClr val="FFFFFF"/>
              </a:solidFill>
            </a:endParaRPr>
          </a:p>
        </p:txBody>
      </p:sp>
      <p:sp>
        <p:nvSpPr>
          <p:cNvPr id="159" name="Google Shape;159;p2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solidFill>
                  <a:srgbClr val="2F2F2F"/>
                </a:solidFill>
              </a:rPr>
              <a:t>‹#›</a:t>
            </a:fld>
            <a:endParaRPr>
              <a:solidFill>
                <a:srgbClr val="2F2F2F"/>
              </a:solidFill>
            </a:endParaRPr>
          </a:p>
        </p:txBody>
      </p:sp>
      <p:sp>
        <p:nvSpPr>
          <p:cNvPr id="160" name="Google Shape;160;p24"/>
          <p:cNvSpPr txBox="1"/>
          <p:nvPr>
            <p:ph idx="10" type="dt"/>
          </p:nvPr>
        </p:nvSpPr>
        <p:spPr>
          <a:xfrm>
            <a:off x="10990556" y="6583680"/>
            <a:ext cx="825000" cy="274200"/>
          </a:xfrm>
          <a:prstGeom prst="rect">
            <a:avLst/>
          </a:prstGeom>
          <a:noFill/>
          <a:ln>
            <a:noFill/>
          </a:ln>
        </p:spPr>
        <p:txBody>
          <a:bodyPr anchorCtr="0" anchor="ctr"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100" u="none" cap="none" strike="noStrike">
                <a:solidFill>
                  <a:srgbClr val="FFFFFF"/>
                </a:solidFill>
                <a:latin typeface="Gill Sans"/>
                <a:ea typeface="Gill Sans"/>
                <a:cs typeface="Gill Sans"/>
                <a:sym typeface="Gill Sans"/>
              </a:rPr>
              <a:t>‹#›</a:t>
            </a:fld>
            <a:endParaRPr b="0" i="0" sz="1100" u="none" cap="none" strike="noStrike">
              <a:solidFill>
                <a:srgbClr val="FFFFFF"/>
              </a:solidFill>
              <a:latin typeface="Gill Sans"/>
              <a:ea typeface="Gill Sans"/>
              <a:cs typeface="Gill Sans"/>
              <a:sym typeface="Gill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0" name="Shape 630"/>
        <p:cNvGrpSpPr/>
        <p:nvPr/>
      </p:nvGrpSpPr>
      <p:grpSpPr>
        <a:xfrm>
          <a:off x="0" y="0"/>
          <a:ext cx="0" cy="0"/>
          <a:chOff x="0" y="0"/>
          <a:chExt cx="0" cy="0"/>
        </a:xfrm>
      </p:grpSpPr>
      <p:pic>
        <p:nvPicPr>
          <p:cNvPr id="631" name="Google Shape;631;p6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32" name="Google Shape;632;p69"/>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https://github.com/datadotworld/data-practices-site</a:t>
            </a:r>
            <a:endParaRPr sz="1400">
              <a:solidFill>
                <a:srgbClr val="168FDF"/>
              </a:solidFill>
            </a:endParaRPr>
          </a:p>
          <a:p>
            <a:pPr indent="0" lvl="0" marL="0" rtl="0" algn="l">
              <a:lnSpc>
                <a:spcPct val="115000"/>
              </a:lnSpc>
              <a:spcBef>
                <a:spcPts val="1100"/>
              </a:spcBef>
              <a:spcAft>
                <a:spcPts val="0"/>
              </a:spcAft>
              <a:buNone/>
            </a:pPr>
            <a:r>
              <a:rPr lang="en-US" sz="1400">
                <a:solidFill>
                  <a:schemeClr val="lt1"/>
                </a:solidFill>
              </a:rPr>
              <a:t>Website:	</a:t>
            </a:r>
            <a:r>
              <a:rPr lang="en-US" sz="1400" u="sng">
                <a:solidFill>
                  <a:schemeClr val="hlink"/>
                </a:solidFill>
                <a:hlinkClick r:id="rId5"/>
              </a:rPr>
              <a:t>https://datapractices.org/</a:t>
            </a:r>
            <a:r>
              <a:rPr lang="en-US" sz="1400">
                <a:solidFill>
                  <a:schemeClr val="lt1"/>
                </a:solidFill>
              </a:rPr>
              <a:t> </a:t>
            </a:r>
            <a:endParaRPr sz="1400">
              <a:solidFill>
                <a:schemeClr val="lt1"/>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https://artwork.lfaidata.foundation/projects/datapractices/</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datapractices-announce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datapractices-technical-discuss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datapractices-tsc</a:t>
            </a:r>
            <a:endParaRPr sz="1400">
              <a:solidFill>
                <a:srgbClr val="FFFFFF"/>
              </a:solidFill>
            </a:endParaRPr>
          </a:p>
        </p:txBody>
      </p:sp>
      <p:sp>
        <p:nvSpPr>
          <p:cNvPr id="633" name="Google Shape;633;p69"/>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DataPractices is a “Manifesto for Data Practices,” comprised of values and principles to illustrate the most effective, modern, and ethical approach to data teamwork.</a:t>
            </a:r>
            <a:endParaRPr sz="1600">
              <a:solidFill>
                <a:srgbClr val="FFFFFF"/>
              </a:solidFill>
            </a:endParaRPr>
          </a:p>
          <a:p>
            <a:pPr indent="0" lvl="0" marL="0" rtl="0" algn="l">
              <a:lnSpc>
                <a:spcPct val="115000"/>
              </a:lnSpc>
              <a:spcBef>
                <a:spcPts val="800"/>
              </a:spcBef>
              <a:spcAft>
                <a:spcPts val="0"/>
              </a:spcAft>
              <a:buNone/>
            </a:pPr>
            <a:r>
              <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chemeClr val="lt1"/>
                </a:solidFill>
              </a:rPr>
              <a:t>Initially contributed to the Linux Foundation by data.world in March 2019, and added as an Incubation Project in December 2020</a:t>
            </a:r>
            <a:endParaRPr sz="1600">
              <a:solidFill>
                <a:srgbClr val="FFFFFF"/>
              </a:solidFill>
              <a:highlight>
                <a:schemeClr val="accent2"/>
              </a:highlight>
            </a:endParaRPr>
          </a:p>
        </p:txBody>
      </p:sp>
      <p:sp>
        <p:nvSpPr>
          <p:cNvPr id="634" name="Google Shape;634;p6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Datapractices</a:t>
            </a:r>
            <a:endParaRPr/>
          </a:p>
        </p:txBody>
      </p:sp>
      <p:sp>
        <p:nvSpPr>
          <p:cNvPr id="635" name="Google Shape;635;p6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36" name="Google Shape;636;p69"/>
          <p:cNvPicPr preferRelativeResize="0"/>
          <p:nvPr/>
        </p:nvPicPr>
        <p:blipFill>
          <a:blip r:embed="rId10">
            <a:alphaModFix/>
          </a:blip>
          <a:stretch>
            <a:fillRect/>
          </a:stretch>
        </p:blipFill>
        <p:spPr>
          <a:xfrm>
            <a:off x="8343600" y="365128"/>
            <a:ext cx="3643574" cy="61702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0" name="Shape 640"/>
        <p:cNvGrpSpPr/>
        <p:nvPr/>
      </p:nvGrpSpPr>
      <p:grpSpPr>
        <a:xfrm>
          <a:off x="0" y="0"/>
          <a:ext cx="0" cy="0"/>
          <a:chOff x="0" y="0"/>
          <a:chExt cx="0" cy="0"/>
        </a:xfrm>
      </p:grpSpPr>
      <p:pic>
        <p:nvPicPr>
          <p:cNvPr id="641" name="Google Shape;641;p70"/>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42" name="Google Shape;642;p70"/>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https://github.com/datashim-io/datashim</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https://datashim.io/</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6"/>
              </a:rPr>
              <a:t>https://github.com/lfai/artwork/tree/master/projects/datashim</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datashim-announce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datashim-technical-discuss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datashim-tsc</a:t>
            </a:r>
            <a:endParaRPr sz="1400">
              <a:solidFill>
                <a:srgbClr val="FFFFFF"/>
              </a:solidFill>
            </a:endParaRPr>
          </a:p>
        </p:txBody>
      </p:sp>
      <p:sp>
        <p:nvSpPr>
          <p:cNvPr id="643" name="Google Shape;643;p70"/>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0"/>
              </a:spcBef>
              <a:spcAft>
                <a:spcPts val="0"/>
              </a:spcAft>
              <a:buNone/>
            </a:pPr>
            <a:r>
              <a:rPr lang="en-US" sz="1400">
                <a:solidFill>
                  <a:srgbClr val="FFFFFF"/>
                </a:solidFill>
              </a:rPr>
              <a:t>Datashim is</a:t>
            </a:r>
            <a:r>
              <a:rPr lang="en-US" sz="1200">
                <a:solidFill>
                  <a:srgbClr val="FFFFFF"/>
                </a:solidFill>
                <a:latin typeface="Arial"/>
                <a:ea typeface="Arial"/>
                <a:cs typeface="Arial"/>
                <a:sym typeface="Arial"/>
              </a:rPr>
              <a:t> </a:t>
            </a:r>
            <a:r>
              <a:rPr lang="en-US" sz="1400">
                <a:solidFill>
                  <a:srgbClr val="FFFFFF"/>
                </a:solidFill>
              </a:rPr>
              <a:t>enabling and accelerating data access for Kubernetes/Openshift workloads in a transparent and declarative way. Opensourced since September of 2019 and is growing to support use-cases related to data access in AI projects. It brings benefits across different entities:</a:t>
            </a:r>
            <a:endParaRPr sz="1400">
              <a:solidFill>
                <a:srgbClr val="FFFFFF"/>
              </a:solidFill>
            </a:endParaRPr>
          </a:p>
          <a:p>
            <a:pPr indent="-317500" lvl="0" marL="457200" rtl="0" algn="l">
              <a:lnSpc>
                <a:spcPct val="115000"/>
              </a:lnSpc>
              <a:spcBef>
                <a:spcPts val="1200"/>
              </a:spcBef>
              <a:spcAft>
                <a:spcPts val="0"/>
              </a:spcAft>
              <a:buClr>
                <a:srgbClr val="FFFFFF"/>
              </a:buClr>
              <a:buSzPts val="1400"/>
              <a:buChar char="›"/>
            </a:pPr>
            <a:r>
              <a:rPr lang="en-US" sz="1400">
                <a:solidFill>
                  <a:srgbClr val="FFFFFF"/>
                </a:solidFill>
              </a:rPr>
              <a:t>Data scientists/engineers: Focus on workload/experiments development and not on configuring/tuning data access </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a:solidFill>
                  <a:srgbClr val="FFFFFF"/>
                </a:solidFill>
              </a:rPr>
              <a:t>Storage Providers: Increase adoption since the framework is extensible without hindering the User Experience </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a:solidFill>
                  <a:srgbClr val="FFFFFF"/>
                </a:solidFill>
              </a:rPr>
              <a:t>Data-oriented Frameworks: Can build capabilities (caching, scheduling) on top of DLF using a declarative way to access/manage data sources</a:t>
            </a:r>
            <a:endParaRPr sz="1400">
              <a:solidFill>
                <a:srgbClr val="FFFFFF"/>
              </a:solidFill>
            </a:endParaRPr>
          </a:p>
          <a:p>
            <a:pPr indent="0" lvl="0" marL="0" rtl="0" algn="l">
              <a:spcBef>
                <a:spcPts val="1200"/>
              </a:spcBef>
              <a:spcAft>
                <a:spcPts val="0"/>
              </a:spcAft>
              <a:buNone/>
            </a:pPr>
            <a:r>
              <a:t/>
            </a:r>
            <a:endParaRPr sz="1600">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IBM in January 2021 as an Incubation Project</a:t>
            </a:r>
            <a:endParaRPr sz="1600">
              <a:solidFill>
                <a:srgbClr val="FFFFFF"/>
              </a:solidFill>
              <a:highlight>
                <a:schemeClr val="accent2"/>
              </a:highlight>
            </a:endParaRPr>
          </a:p>
        </p:txBody>
      </p:sp>
      <p:sp>
        <p:nvSpPr>
          <p:cNvPr id="644" name="Google Shape;644;p70"/>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Datashim</a:t>
            </a:r>
            <a:endParaRPr/>
          </a:p>
        </p:txBody>
      </p:sp>
      <p:sp>
        <p:nvSpPr>
          <p:cNvPr id="645" name="Google Shape;645;p70"/>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46" name="Google Shape;646;p70"/>
          <p:cNvPicPr preferRelativeResize="0"/>
          <p:nvPr/>
        </p:nvPicPr>
        <p:blipFill>
          <a:blip r:embed="rId10">
            <a:alphaModFix/>
          </a:blip>
          <a:stretch>
            <a:fillRect/>
          </a:stretch>
        </p:blipFill>
        <p:spPr>
          <a:xfrm>
            <a:off x="9738275" y="233025"/>
            <a:ext cx="2086077" cy="1199899"/>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0" name="Shape 650"/>
        <p:cNvGrpSpPr/>
        <p:nvPr/>
      </p:nvGrpSpPr>
      <p:grpSpPr>
        <a:xfrm>
          <a:off x="0" y="0"/>
          <a:ext cx="0" cy="0"/>
          <a:chOff x="0" y="0"/>
          <a:chExt cx="0" cy="0"/>
        </a:xfrm>
      </p:grpSpPr>
      <p:pic>
        <p:nvPicPr>
          <p:cNvPr id="651" name="Google Shape;651;p7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52" name="Google Shape;652;p71"/>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a:t>	</a:t>
            </a:r>
            <a:r>
              <a:rPr lang="en-US" sz="1400" u="sng">
                <a:solidFill>
                  <a:schemeClr val="hlink"/>
                </a:solidFill>
                <a:hlinkClick r:id="rId4"/>
              </a:rPr>
              <a:t>https://github.com/flyteorg/flyte</a:t>
            </a:r>
            <a:r>
              <a:rPr lang="en-US" sz="1400">
                <a:solidFill>
                  <a:srgbClr val="168FDF"/>
                </a:solidFill>
              </a:rPr>
              <a:t>  </a:t>
            </a:r>
            <a:endParaRPr sz="1400">
              <a:solidFill>
                <a:srgbClr val="168FD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https://flyte.org/</a:t>
            </a:r>
            <a:r>
              <a:rPr lang="en-US" sz="1400">
                <a:solidFill>
                  <a:schemeClr val="accent1"/>
                </a:solidFill>
              </a:rPr>
              <a:t> </a:t>
            </a:r>
            <a:endParaRPr sz="1400">
              <a:solidFill>
                <a:schemeClr val="accent1"/>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6"/>
              </a:rPr>
              <a:t>https://github.com/lfai/artwork/tree/master/projects/flyte</a:t>
            </a:r>
            <a:r>
              <a:rPr lang="en-US" sz="1400">
                <a:solidFill>
                  <a:schemeClr val="lt1"/>
                </a:solidFill>
              </a:rPr>
              <a:t> </a:t>
            </a:r>
            <a:r>
              <a:rPr lang="en-US" sz="1400">
                <a:solidFill>
                  <a:schemeClr val="lt1"/>
                </a:solidFill>
              </a:rPr>
              <a:t>	</a:t>
            </a:r>
            <a:endParaRPr sz="1400">
              <a:solidFill>
                <a:srgbClr val="EFEFEF"/>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flyte-announce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flyte-technical-discuss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feast-tsc</a:t>
            </a:r>
            <a:endParaRPr sz="1400">
              <a:solidFill>
                <a:srgbClr val="FFFFFF"/>
              </a:solidFill>
            </a:endParaRPr>
          </a:p>
        </p:txBody>
      </p:sp>
      <p:sp>
        <p:nvSpPr>
          <p:cNvPr id="653" name="Google Shape;653;p71"/>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lnSpc>
                <a:spcPct val="115000"/>
              </a:lnSpc>
              <a:spcBef>
                <a:spcPts val="800"/>
              </a:spcBef>
              <a:spcAft>
                <a:spcPts val="0"/>
              </a:spcAft>
              <a:buNone/>
            </a:pPr>
            <a:r>
              <a:rPr lang="en-US" sz="1600">
                <a:solidFill>
                  <a:srgbClr val="FFFFFF"/>
                </a:solidFill>
              </a:rPr>
              <a:t>Flyte is a production-grade, declarative, structured and highly scalable cloud-native workflow orchestration platform. It allows users to describe their ML/Data pipelines using Python, Java or (in the future other languages) and Flyte manages the data flow, parallelization, scaling and orchestration of these pipelines. Flyte builds on top of Docker containers and kubernetes.</a:t>
            </a:r>
            <a:endParaRPr sz="1600">
              <a:solidFill>
                <a:srgbClr val="FFFFFF"/>
              </a:solidFill>
            </a:endParaRPr>
          </a:p>
          <a:p>
            <a:pPr indent="0" lvl="0" marL="0" rtl="0" algn="l">
              <a:spcBef>
                <a:spcPts val="0"/>
              </a:spcBef>
              <a:spcAft>
                <a:spcPts val="0"/>
              </a:spcAft>
              <a:buNone/>
            </a:pPr>
            <a:r>
              <a:t/>
            </a:r>
            <a:endParaRPr sz="1600">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Lyft</a:t>
            </a:r>
            <a:r>
              <a:rPr lang="en-US" sz="1600">
                <a:solidFill>
                  <a:srgbClr val="FFFFFF"/>
                </a:solidFill>
              </a:rPr>
              <a:t> in February 2021 as an Incubation Project</a:t>
            </a:r>
            <a:endParaRPr sz="1600">
              <a:solidFill>
                <a:srgbClr val="FFFFFF"/>
              </a:solidFill>
              <a:highlight>
                <a:schemeClr val="accent2"/>
              </a:highlight>
            </a:endParaRPr>
          </a:p>
        </p:txBody>
      </p:sp>
      <p:sp>
        <p:nvSpPr>
          <p:cNvPr id="654" name="Google Shape;654;p71"/>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Flyte</a:t>
            </a:r>
            <a:endParaRPr/>
          </a:p>
        </p:txBody>
      </p:sp>
      <p:sp>
        <p:nvSpPr>
          <p:cNvPr id="655" name="Google Shape;655;p71"/>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56" name="Google Shape;656;p71"/>
          <p:cNvPicPr preferRelativeResize="0"/>
          <p:nvPr/>
        </p:nvPicPr>
        <p:blipFill>
          <a:blip r:embed="rId10">
            <a:alphaModFix/>
          </a:blip>
          <a:stretch>
            <a:fillRect/>
          </a:stretch>
        </p:blipFill>
        <p:spPr>
          <a:xfrm>
            <a:off x="9232650" y="365125"/>
            <a:ext cx="2591700" cy="820701"/>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0" name="Shape 660"/>
        <p:cNvGrpSpPr/>
        <p:nvPr/>
      </p:nvGrpSpPr>
      <p:grpSpPr>
        <a:xfrm>
          <a:off x="0" y="0"/>
          <a:ext cx="0" cy="0"/>
          <a:chOff x="0" y="0"/>
          <a:chExt cx="0" cy="0"/>
        </a:xfrm>
      </p:grpSpPr>
      <p:pic>
        <p:nvPicPr>
          <p:cNvPr id="661" name="Google Shape;661;p7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62" name="Google Shape;662;p72"/>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https://github.com/RosaeNLG/rosaenlg</a:t>
            </a:r>
            <a:r>
              <a:rPr lang="en-US" sz="1400">
                <a:solidFill>
                  <a:srgbClr val="FFFFFF"/>
                </a:solidFill>
              </a:rPr>
              <a:t>  </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https://rosaenlg.org</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6"/>
              </a:rPr>
              <a:t>https://github.com/lfai/artwork/tree/master/projects/rosaenlg</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rosaenlg-announce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rosaenlg-technical-discuss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rosaenlg-tsc</a:t>
            </a:r>
            <a:endParaRPr sz="1400">
              <a:solidFill>
                <a:srgbClr val="FFFFFF"/>
              </a:solidFill>
            </a:endParaRPr>
          </a:p>
        </p:txBody>
      </p:sp>
      <p:sp>
        <p:nvSpPr>
          <p:cNvPr id="663" name="Google Shape;663;p72"/>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200">
                <a:solidFill>
                  <a:srgbClr val="FFFFFF"/>
                </a:solidFill>
              </a:rPr>
              <a:t>RosaeNLG is a template-based Natural Language Generation (NLG) automates the production of relatively repetitive texts based on structured input data and textual templates, run by a NLG engine. Production usage is widespread in large corporations, especially in the financial industry.</a:t>
            </a:r>
            <a:endParaRPr sz="1200">
              <a:solidFill>
                <a:srgbClr val="FFFFFF"/>
              </a:solidFill>
            </a:endParaRPr>
          </a:p>
          <a:p>
            <a:pPr indent="0" lvl="0" marL="0" rtl="0" algn="l">
              <a:spcBef>
                <a:spcPts val="0"/>
              </a:spcBef>
              <a:spcAft>
                <a:spcPts val="0"/>
              </a:spcAft>
              <a:buNone/>
            </a:pPr>
            <a:r>
              <a:t/>
            </a:r>
            <a:endParaRPr sz="1400">
              <a:solidFill>
                <a:srgbClr val="FFFFFF"/>
              </a:solidFill>
            </a:endParaRPr>
          </a:p>
          <a:p>
            <a:pPr indent="0" lvl="0" marL="0" rtl="0" algn="l">
              <a:lnSpc>
                <a:spcPct val="115000"/>
              </a:lnSpc>
              <a:spcBef>
                <a:spcPts val="0"/>
              </a:spcBef>
              <a:spcAft>
                <a:spcPts val="0"/>
              </a:spcAft>
              <a:buNone/>
            </a:pPr>
            <a:r>
              <a:rPr lang="en-US" sz="1200">
                <a:solidFill>
                  <a:srgbClr val="FFFFFF"/>
                </a:solidFill>
              </a:rPr>
              <a:t>Typical use cases are:</a:t>
            </a:r>
            <a:endParaRPr sz="1200">
              <a:solidFill>
                <a:srgbClr val="FFFFFF"/>
              </a:solidFill>
            </a:endParaRPr>
          </a:p>
          <a:p>
            <a:pPr indent="-304800" lvl="0" marL="457200" rtl="0" algn="l">
              <a:lnSpc>
                <a:spcPct val="115000"/>
              </a:lnSpc>
              <a:spcBef>
                <a:spcPts val="1200"/>
              </a:spcBef>
              <a:spcAft>
                <a:spcPts val="0"/>
              </a:spcAft>
              <a:buClr>
                <a:srgbClr val="FFFFFF"/>
              </a:buClr>
              <a:buSzPts val="1200"/>
              <a:buFont typeface="Open Sans"/>
              <a:buChar char="●"/>
            </a:pPr>
            <a:r>
              <a:rPr lang="en-US" sz="1200">
                <a:solidFill>
                  <a:srgbClr val="FFFFFF"/>
                </a:solidFill>
              </a:rPr>
              <a:t>describing a product based on its features for SEO purposes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Open Sans"/>
              <a:buChar char="●"/>
            </a:pPr>
            <a:r>
              <a:rPr lang="en-US" sz="1200">
                <a:solidFill>
                  <a:srgbClr val="FFFFFF"/>
                </a:solidFill>
              </a:rPr>
              <a:t>produce structured reports like risk reports or fund performance in the financial industry</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Open Sans"/>
              <a:buChar char="●"/>
            </a:pPr>
            <a:r>
              <a:rPr lang="en-US" sz="1200">
                <a:solidFill>
                  <a:srgbClr val="FFFFFF"/>
                </a:solidFill>
              </a:rPr>
              <a:t>generate well formed chatbot answers</a:t>
            </a:r>
            <a:endParaRPr sz="1200">
              <a:solidFill>
                <a:srgbClr val="FFFFFF"/>
              </a:solidFill>
            </a:endParaRPr>
          </a:p>
          <a:p>
            <a:pPr indent="0" lvl="0" marL="0" rtl="0" algn="l">
              <a:lnSpc>
                <a:spcPct val="115000"/>
              </a:lnSpc>
              <a:spcBef>
                <a:spcPts val="1200"/>
              </a:spcBef>
              <a:spcAft>
                <a:spcPts val="0"/>
              </a:spcAft>
              <a:buNone/>
            </a:pPr>
            <a:r>
              <a:rPr lang="en-US" sz="1200">
                <a:solidFill>
                  <a:srgbClr val="FFFFFF"/>
                </a:solidFill>
              </a:rPr>
              <a:t>RosaeNLG is an open source NLG engine. It aims:</a:t>
            </a:r>
            <a:endParaRPr sz="1200">
              <a:solidFill>
                <a:srgbClr val="FFFFFF"/>
              </a:solidFill>
            </a:endParaRPr>
          </a:p>
          <a:p>
            <a:pPr indent="-304800" lvl="0" marL="457200" rtl="0" algn="l">
              <a:lnSpc>
                <a:spcPct val="115000"/>
              </a:lnSpc>
              <a:spcBef>
                <a:spcPts val="1200"/>
              </a:spcBef>
              <a:spcAft>
                <a:spcPts val="0"/>
              </a:spcAft>
              <a:buClr>
                <a:srgbClr val="FFFFFF"/>
              </a:buClr>
              <a:buSzPts val="1200"/>
              <a:buFont typeface="Open Sans"/>
              <a:buChar char="●"/>
            </a:pPr>
            <a:r>
              <a:rPr lang="en-US" sz="1200">
                <a:solidFill>
                  <a:srgbClr val="FFFFFF"/>
                </a:solidFill>
              </a:rPr>
              <a:t>to offer the same NLG features as product NLG solutions</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Open Sans"/>
              <a:buChar char="●"/>
            </a:pPr>
            <a:r>
              <a:rPr lang="en-US" sz="1200">
                <a:solidFill>
                  <a:srgbClr val="FFFFFF"/>
                </a:solidFill>
              </a:rPr>
              <a:t>to be developer and IT friendly for template configuration and integration</a:t>
            </a:r>
            <a:endParaRPr sz="1200">
              <a:solidFill>
                <a:srgbClr val="FFFFFF"/>
              </a:solidFill>
            </a:endParaRPr>
          </a:p>
          <a:p>
            <a:pPr indent="-304800" lvl="0" marL="457200" rtl="0" algn="l">
              <a:lnSpc>
                <a:spcPct val="115000"/>
              </a:lnSpc>
              <a:spcBef>
                <a:spcPts val="0"/>
              </a:spcBef>
              <a:spcAft>
                <a:spcPts val="0"/>
              </a:spcAft>
              <a:buClr>
                <a:srgbClr val="FFFFFF"/>
              </a:buClr>
              <a:buSzPts val="1200"/>
              <a:buFont typeface="Open Sans"/>
              <a:buChar char="●"/>
            </a:pPr>
            <a:r>
              <a:rPr lang="en-US" sz="1200">
                <a:solidFill>
                  <a:srgbClr val="FFFFFF"/>
                </a:solidFill>
              </a:rPr>
              <a:t>to provide NLG on both server-side and browser-side</a:t>
            </a:r>
            <a:endParaRPr sz="1200">
              <a:solidFill>
                <a:srgbClr val="FFFFFF"/>
              </a:solidFill>
            </a:endParaRPr>
          </a:p>
          <a:p>
            <a:pPr indent="0" lvl="0" marL="0" rtl="0" algn="l">
              <a:spcBef>
                <a:spcPts val="1200"/>
              </a:spcBef>
              <a:spcAft>
                <a:spcPts val="0"/>
              </a:spcAft>
              <a:buNone/>
            </a:pPr>
            <a:r>
              <a:t/>
            </a:r>
            <a:endParaRPr sz="1400">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chemeClr val="lt2"/>
                </a:solidFill>
              </a:rPr>
              <a:t>Ludan Stoecklé in Ma</a:t>
            </a:r>
            <a:r>
              <a:rPr lang="en-US" sz="1600">
                <a:solidFill>
                  <a:srgbClr val="FFFFFF"/>
                </a:solidFill>
              </a:rPr>
              <a:t>rch </a:t>
            </a:r>
            <a:r>
              <a:rPr lang="en-US" sz="1600">
                <a:solidFill>
                  <a:srgbClr val="FFFFFF"/>
                </a:solidFill>
              </a:rPr>
              <a:t>2021 as a Sandbox Project</a:t>
            </a:r>
            <a:endParaRPr sz="1600">
              <a:solidFill>
                <a:srgbClr val="FFFFFF"/>
              </a:solidFill>
              <a:highlight>
                <a:schemeClr val="accent2"/>
              </a:highlight>
            </a:endParaRPr>
          </a:p>
        </p:txBody>
      </p:sp>
      <p:sp>
        <p:nvSpPr>
          <p:cNvPr id="664" name="Google Shape;664;p72"/>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RosaeNLG</a:t>
            </a:r>
            <a:endParaRPr/>
          </a:p>
        </p:txBody>
      </p:sp>
      <p:sp>
        <p:nvSpPr>
          <p:cNvPr id="665" name="Google Shape;665;p7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66" name="Google Shape;666;p72"/>
          <p:cNvPicPr preferRelativeResize="0"/>
          <p:nvPr/>
        </p:nvPicPr>
        <p:blipFill>
          <a:blip r:embed="rId10">
            <a:alphaModFix/>
          </a:blip>
          <a:stretch>
            <a:fillRect/>
          </a:stretch>
        </p:blipFill>
        <p:spPr>
          <a:xfrm>
            <a:off x="9552150" y="305451"/>
            <a:ext cx="2387828" cy="1055049"/>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0" name="Shape 670"/>
        <p:cNvGrpSpPr/>
        <p:nvPr/>
      </p:nvGrpSpPr>
      <p:grpSpPr>
        <a:xfrm>
          <a:off x="0" y="0"/>
          <a:ext cx="0" cy="0"/>
          <a:chOff x="0" y="0"/>
          <a:chExt cx="0" cy="0"/>
        </a:xfrm>
      </p:grpSpPr>
      <p:pic>
        <p:nvPicPr>
          <p:cNvPr id="671" name="Google Shape;671;p7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72" name="Google Shape;672;p73"/>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https://github.com/Substra</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https://www.substra.ai/</a:t>
            </a:r>
            <a:r>
              <a:rPr lang="en-US" sz="1400"/>
              <a:t> </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6"/>
              </a:rPr>
              <a:t>https://github.com/lfai/artwork/tree/main/projects/substra</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substra-announce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substra-technical-discuss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substra-tsc</a:t>
            </a:r>
            <a:endParaRPr sz="1400">
              <a:solidFill>
                <a:srgbClr val="FFFFFF"/>
              </a:solidFill>
            </a:endParaRPr>
          </a:p>
        </p:txBody>
      </p:sp>
      <p:sp>
        <p:nvSpPr>
          <p:cNvPr id="673" name="Google Shape;673;p73"/>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1"/>
                </a:solidFill>
              </a:rPr>
              <a:t>Substra is a framework offering distributed orchestration of machine learning tasks among partners while guaranteeing secure and trustless traceability of all operations. It enables </a:t>
            </a:r>
            <a:r>
              <a:rPr i="1" lang="en-US" sz="1600">
                <a:solidFill>
                  <a:schemeClr val="lt1"/>
                </a:solidFill>
              </a:rPr>
              <a:t>privacy-preserving federated learning</a:t>
            </a:r>
            <a:r>
              <a:rPr lang="en-US" sz="1600">
                <a:solidFill>
                  <a:schemeClr val="lt1"/>
                </a:solidFill>
              </a:rPr>
              <a:t> projects, where multiple parties collaborate on a Machine Learning objective while each one keeps their private datasets behind their own firewall.</a:t>
            </a:r>
            <a:endParaRPr sz="1600">
              <a:solidFill>
                <a:schemeClr val="lt1"/>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OWKIN in March 2021 as an Incubation Project</a:t>
            </a:r>
            <a:endParaRPr sz="1600">
              <a:solidFill>
                <a:srgbClr val="FFFFFF"/>
              </a:solidFill>
              <a:highlight>
                <a:schemeClr val="accent2"/>
              </a:highlight>
            </a:endParaRPr>
          </a:p>
        </p:txBody>
      </p:sp>
      <p:sp>
        <p:nvSpPr>
          <p:cNvPr id="674" name="Google Shape;674;p73"/>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Substra</a:t>
            </a:r>
            <a:endParaRPr/>
          </a:p>
        </p:txBody>
      </p:sp>
      <p:sp>
        <p:nvSpPr>
          <p:cNvPr id="675" name="Google Shape;675;p7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76" name="Google Shape;676;p73"/>
          <p:cNvPicPr preferRelativeResize="0"/>
          <p:nvPr/>
        </p:nvPicPr>
        <p:blipFill>
          <a:blip r:embed="rId10">
            <a:alphaModFix/>
          </a:blip>
          <a:stretch>
            <a:fillRect/>
          </a:stretch>
        </p:blipFill>
        <p:spPr>
          <a:xfrm>
            <a:off x="8640925" y="400061"/>
            <a:ext cx="3183524" cy="86582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0" name="Shape 680"/>
        <p:cNvGrpSpPr/>
        <p:nvPr/>
      </p:nvGrpSpPr>
      <p:grpSpPr>
        <a:xfrm>
          <a:off x="0" y="0"/>
          <a:ext cx="0" cy="0"/>
          <a:chOff x="0" y="0"/>
          <a:chExt cx="0" cy="0"/>
        </a:xfrm>
      </p:grpSpPr>
      <p:pic>
        <p:nvPicPr>
          <p:cNvPr id="681" name="Google Shape;681;p74"/>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82" name="Google Shape;682;p74"/>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https://github.com/KomputeProject/kompute</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a:solidFill>
                  <a:schemeClr val="lt2"/>
                </a:solidFill>
              </a:rPr>
              <a:t>To be updated</a:t>
            </a:r>
            <a:endParaRPr sz="1400">
              <a:solidFill>
                <a:schemeClr val="lt2"/>
              </a:solidFill>
            </a:endParaRPr>
          </a:p>
          <a:p>
            <a:pPr indent="0" lvl="0" marL="0" rtl="0" algn="l">
              <a:lnSpc>
                <a:spcPct val="115000"/>
              </a:lnSpc>
              <a:spcBef>
                <a:spcPts val="1100"/>
              </a:spcBef>
              <a:spcAft>
                <a:spcPts val="0"/>
              </a:spcAft>
              <a:buNone/>
            </a:pPr>
            <a:r>
              <a:rPr lang="en-US" sz="1400">
                <a:solidFill>
                  <a:schemeClr val="lt1"/>
                </a:solidFill>
              </a:rPr>
              <a:t>Artwork:	</a:t>
            </a:r>
            <a:r>
              <a:rPr lang="en-US" sz="1400" u="sng">
                <a:solidFill>
                  <a:schemeClr val="hlink"/>
                </a:solidFill>
                <a:hlinkClick r:id="rId5"/>
              </a:rPr>
              <a:t>https://github.com/lfai/artwork/tree/main/projects/kompute</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kompute-announce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kompute-technical-discuss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kompute-tsc</a:t>
            </a:r>
            <a:endParaRPr sz="1400">
              <a:solidFill>
                <a:srgbClr val="FFFFFF"/>
              </a:solidFill>
            </a:endParaRPr>
          </a:p>
        </p:txBody>
      </p:sp>
      <p:sp>
        <p:nvSpPr>
          <p:cNvPr id="683" name="Google Shape;683;p74"/>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2"/>
                </a:solidFill>
              </a:rPr>
              <a:t>Kompute is  a general purpose GPU compute framework for cross vendor graphics cards (AMD, Qualcomm, NVIDIA &amp; friends). Blazing fast, mobile-enabled, asynchronous and optimized for advanced GPU data processing use cases.</a:t>
            </a:r>
            <a:endParaRPr sz="1600">
              <a:solidFill>
                <a:schemeClr val="lt2"/>
              </a:solidFill>
            </a:endParaRPr>
          </a:p>
          <a:p>
            <a:pPr indent="0" lvl="0" marL="0" rtl="0" algn="l">
              <a:spcBef>
                <a:spcPts val="0"/>
              </a:spcBef>
              <a:spcAft>
                <a:spcPts val="0"/>
              </a:spcAft>
              <a:buNone/>
            </a:pPr>
            <a:r>
              <a:t/>
            </a:r>
            <a:endParaRPr sz="1050">
              <a:solidFill>
                <a:srgbClr val="24292E"/>
              </a:solidFill>
              <a:highlight>
                <a:srgbClr val="FFFFFF"/>
              </a:highlight>
              <a:latin typeface="Roboto"/>
              <a:ea typeface="Roboto"/>
              <a:cs typeface="Roboto"/>
              <a:sym typeface="Roboto"/>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The Institute for Ethical AI &amp; Machine Learning in</a:t>
            </a:r>
            <a:r>
              <a:rPr lang="en-US" sz="1600">
                <a:solidFill>
                  <a:srgbClr val="FFFFFF"/>
                </a:solidFill>
              </a:rPr>
              <a:t> May 2021 as a Sandbox</a:t>
            </a:r>
            <a:r>
              <a:rPr lang="en-US" sz="1600">
                <a:solidFill>
                  <a:srgbClr val="FFFFFF"/>
                </a:solidFill>
              </a:rPr>
              <a:t> </a:t>
            </a:r>
            <a:r>
              <a:rPr lang="en-US" sz="1600">
                <a:solidFill>
                  <a:srgbClr val="FFFFFF"/>
                </a:solidFill>
              </a:rPr>
              <a:t>Project</a:t>
            </a:r>
            <a:endParaRPr sz="1600">
              <a:solidFill>
                <a:srgbClr val="FFFFFF"/>
              </a:solidFill>
              <a:highlight>
                <a:schemeClr val="accent2"/>
              </a:highlight>
            </a:endParaRPr>
          </a:p>
        </p:txBody>
      </p:sp>
      <p:sp>
        <p:nvSpPr>
          <p:cNvPr id="684" name="Google Shape;684;p74"/>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Kompute</a:t>
            </a:r>
            <a:endParaRPr/>
          </a:p>
        </p:txBody>
      </p:sp>
      <p:sp>
        <p:nvSpPr>
          <p:cNvPr id="685" name="Google Shape;685;p74"/>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86" name="Google Shape;686;p74"/>
          <p:cNvPicPr preferRelativeResize="0"/>
          <p:nvPr/>
        </p:nvPicPr>
        <p:blipFill>
          <a:blip r:embed="rId9">
            <a:alphaModFix/>
          </a:blip>
          <a:stretch>
            <a:fillRect/>
          </a:stretch>
        </p:blipFill>
        <p:spPr>
          <a:xfrm>
            <a:off x="9219525" y="366250"/>
            <a:ext cx="2857500" cy="93345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0" name="Shape 690"/>
        <p:cNvGrpSpPr/>
        <p:nvPr/>
      </p:nvGrpSpPr>
      <p:grpSpPr>
        <a:xfrm>
          <a:off x="0" y="0"/>
          <a:ext cx="0" cy="0"/>
          <a:chOff x="0" y="0"/>
          <a:chExt cx="0" cy="0"/>
        </a:xfrm>
      </p:grpSpPr>
      <p:pic>
        <p:nvPicPr>
          <p:cNvPr id="691" name="Google Shape;691;p7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692" name="Google Shape;692;p75"/>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https://github.com/machine-learning-exchange/mlx</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a:solidFill>
                  <a:schemeClr val="lt2"/>
                </a:solidFill>
              </a:rPr>
              <a:t>To be updated</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5"/>
              </a:rPr>
              <a:t>https://github.com/machine-learning-exchange/artwork</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mlx-announce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mlx-technical-discuss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mlx-tsc</a:t>
            </a:r>
            <a:endParaRPr sz="1400">
              <a:solidFill>
                <a:srgbClr val="FFFFFF"/>
              </a:solidFill>
            </a:endParaRPr>
          </a:p>
        </p:txBody>
      </p:sp>
      <p:sp>
        <p:nvSpPr>
          <p:cNvPr id="693" name="Google Shape;693;p75"/>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2"/>
                </a:solidFill>
              </a:rPr>
              <a:t>Machine Learning eXchange (MLX) is a Data and AI Assets Catalog and Execution Engine. It allows upload, registration, execution, and deployment of: AI pipelines and pipeline components, models, datasets, and notebooks.</a:t>
            </a:r>
            <a:endParaRPr sz="1600">
              <a:solidFill>
                <a:schemeClr val="lt2"/>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IBM in May 2021 as a Sandbox Project</a:t>
            </a:r>
            <a:endParaRPr sz="1600">
              <a:solidFill>
                <a:srgbClr val="FFFFFF"/>
              </a:solidFill>
              <a:highlight>
                <a:schemeClr val="accent2"/>
              </a:highlight>
            </a:endParaRPr>
          </a:p>
        </p:txBody>
      </p:sp>
      <p:sp>
        <p:nvSpPr>
          <p:cNvPr id="694" name="Google Shape;694;p75"/>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Machine Learning eXchange</a:t>
            </a:r>
            <a:endParaRPr/>
          </a:p>
        </p:txBody>
      </p:sp>
      <p:sp>
        <p:nvSpPr>
          <p:cNvPr id="695" name="Google Shape;695;p7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696" name="Google Shape;696;p75"/>
          <p:cNvPicPr preferRelativeResize="0"/>
          <p:nvPr/>
        </p:nvPicPr>
        <p:blipFill>
          <a:blip r:embed="rId9">
            <a:alphaModFix/>
          </a:blip>
          <a:stretch>
            <a:fillRect/>
          </a:stretch>
        </p:blipFill>
        <p:spPr>
          <a:xfrm>
            <a:off x="10021900" y="197150"/>
            <a:ext cx="1802448" cy="135420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0" name="Shape 700"/>
        <p:cNvGrpSpPr/>
        <p:nvPr/>
      </p:nvGrpSpPr>
      <p:grpSpPr>
        <a:xfrm>
          <a:off x="0" y="0"/>
          <a:ext cx="0" cy="0"/>
          <a:chOff x="0" y="0"/>
          <a:chExt cx="0" cy="0"/>
        </a:xfrm>
      </p:grpSpPr>
      <p:pic>
        <p:nvPicPr>
          <p:cNvPr id="701" name="Google Shape;701;p7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02" name="Google Shape;702;p76"/>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https://github.com/OpenLineage/OpenLineage</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hlinkClick r:id="rId5"/>
              </a:rPr>
              <a:t>http://openlineage.io/</a:t>
            </a:r>
            <a:endParaRPr sz="1400">
              <a:solidFill>
                <a:srgbClr val="FFFFFF"/>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6"/>
              </a:rPr>
              <a:t>https://github.com/lfai/artwork/tree/main/projects/openlineage</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openlineage-announce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openlineage-technical-discuss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openlineage-tsc</a:t>
            </a:r>
            <a:endParaRPr sz="1400">
              <a:solidFill>
                <a:srgbClr val="FFFFFF"/>
              </a:solidFill>
            </a:endParaRPr>
          </a:p>
        </p:txBody>
      </p:sp>
      <p:sp>
        <p:nvSpPr>
          <p:cNvPr id="703" name="Google Shape;703;p76"/>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1"/>
                </a:solidFill>
              </a:rPr>
              <a:t>The OpenLineage project proposes an open standard and API for lineage collection that data processing engines can implement to publish at run time details of the data sources that it is reading, the types of processing it is performing and the destination of the results.</a:t>
            </a:r>
            <a:endParaRPr sz="1600">
              <a:solidFill>
                <a:schemeClr val="lt1"/>
              </a:solidFill>
            </a:endParaRPr>
          </a:p>
          <a:p>
            <a:pPr indent="0" lvl="0" marL="0" rtl="0" algn="l">
              <a:spcBef>
                <a:spcPts val="0"/>
              </a:spcBef>
              <a:spcAft>
                <a:spcPts val="0"/>
              </a:spcAft>
              <a:buNone/>
            </a:pPr>
            <a:r>
              <a:t/>
            </a:r>
            <a:endParaRPr sz="1600">
              <a:solidFill>
                <a:schemeClr val="lt2"/>
              </a:solidFill>
            </a:endParaRPr>
          </a:p>
          <a:p>
            <a:pPr indent="0" lvl="0" marL="0" rtl="0" algn="l">
              <a:spcBef>
                <a:spcPts val="0"/>
              </a:spcBef>
              <a:spcAft>
                <a:spcPts val="0"/>
              </a:spcAft>
              <a:buNone/>
            </a:pPr>
            <a:r>
              <a:t/>
            </a:r>
            <a:endParaRPr sz="1600" u="sng">
              <a:solidFill>
                <a:srgbClr val="FFFFFF"/>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Datakin </a:t>
            </a:r>
            <a:r>
              <a:rPr lang="en-US" sz="1600">
                <a:solidFill>
                  <a:srgbClr val="FFFFFF"/>
                </a:solidFill>
              </a:rPr>
              <a:t>in May 2021 as a Sandbox Project</a:t>
            </a:r>
            <a:endParaRPr sz="1600">
              <a:solidFill>
                <a:srgbClr val="FFFFFF"/>
              </a:solidFill>
              <a:highlight>
                <a:schemeClr val="accent2"/>
              </a:highlight>
            </a:endParaRPr>
          </a:p>
        </p:txBody>
      </p:sp>
      <p:sp>
        <p:nvSpPr>
          <p:cNvPr id="704" name="Google Shape;704;p7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Open Lineage</a:t>
            </a:r>
            <a:endParaRPr/>
          </a:p>
        </p:txBody>
      </p:sp>
      <p:sp>
        <p:nvSpPr>
          <p:cNvPr id="705" name="Google Shape;705;p7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06" name="Google Shape;706;p76"/>
          <p:cNvPicPr preferRelativeResize="0"/>
          <p:nvPr/>
        </p:nvPicPr>
        <p:blipFill>
          <a:blip r:embed="rId10">
            <a:alphaModFix/>
          </a:blip>
          <a:stretch>
            <a:fillRect/>
          </a:stretch>
        </p:blipFill>
        <p:spPr>
          <a:xfrm>
            <a:off x="8462825" y="365125"/>
            <a:ext cx="3464325" cy="657650"/>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0" name="Shape 710"/>
        <p:cNvGrpSpPr/>
        <p:nvPr/>
      </p:nvGrpSpPr>
      <p:grpSpPr>
        <a:xfrm>
          <a:off x="0" y="0"/>
          <a:ext cx="0" cy="0"/>
          <a:chOff x="0" y="0"/>
          <a:chExt cx="0" cy="0"/>
        </a:xfrm>
      </p:grpSpPr>
      <p:pic>
        <p:nvPicPr>
          <p:cNvPr id="711" name="Google Shape;711;p7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12" name="Google Shape;712;p77"/>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https://github.com/linkedin/TonY</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a:solidFill>
                  <a:schemeClr val="lt1"/>
                </a:solidFill>
              </a:rPr>
              <a:t>To be updated</a:t>
            </a:r>
            <a:endParaRPr sz="1400">
              <a:solidFill>
                <a:schemeClr val="lt1"/>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5"/>
              </a:rPr>
              <a:t>https://github.com/lfai/artwork/tree/main/projects/tony</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tony-announce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tony-technical-discuss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tony-tsc</a:t>
            </a:r>
            <a:endParaRPr sz="1400">
              <a:solidFill>
                <a:srgbClr val="FFFFFF"/>
              </a:solidFill>
            </a:endParaRPr>
          </a:p>
        </p:txBody>
      </p:sp>
      <p:sp>
        <p:nvSpPr>
          <p:cNvPr id="713" name="Google Shape;713;p77"/>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1"/>
                </a:solidFill>
              </a:rPr>
              <a:t>TonY is a framework to natively run deep learning jobs on Apache Hadoop. It currently supports TensorFlow, PyTorch, MXNet and Horovod. TonY enables running either single node or distributed training as a Hadoop application. This native connector, together with other TonY features, aims to run machine learning jobs reliably and flexibly.</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rgbClr val="FFFFFF"/>
                </a:solidFill>
              </a:rPr>
              <a:t>LinkedIn</a:t>
            </a:r>
            <a:r>
              <a:rPr lang="en-US" sz="1600">
                <a:solidFill>
                  <a:srgbClr val="FFFFFF"/>
                </a:solidFill>
              </a:rPr>
              <a:t> in July 2021 as an Incubation Project</a:t>
            </a:r>
            <a:endParaRPr sz="1600">
              <a:solidFill>
                <a:srgbClr val="FFFFFF"/>
              </a:solidFill>
              <a:highlight>
                <a:schemeClr val="accent2"/>
              </a:highlight>
            </a:endParaRPr>
          </a:p>
        </p:txBody>
      </p:sp>
      <p:sp>
        <p:nvSpPr>
          <p:cNvPr id="714" name="Google Shape;714;p7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TonY</a:t>
            </a:r>
            <a:endParaRPr/>
          </a:p>
        </p:txBody>
      </p:sp>
      <p:sp>
        <p:nvSpPr>
          <p:cNvPr id="715" name="Google Shape;715;p7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16" name="Google Shape;716;p77"/>
          <p:cNvPicPr preferRelativeResize="0"/>
          <p:nvPr/>
        </p:nvPicPr>
        <p:blipFill>
          <a:blip r:embed="rId9">
            <a:alphaModFix/>
          </a:blip>
          <a:stretch>
            <a:fillRect/>
          </a:stretch>
        </p:blipFill>
        <p:spPr>
          <a:xfrm>
            <a:off x="10616616" y="61575"/>
            <a:ext cx="1207723" cy="1556577"/>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0" name="Shape 720"/>
        <p:cNvGrpSpPr/>
        <p:nvPr/>
      </p:nvGrpSpPr>
      <p:grpSpPr>
        <a:xfrm>
          <a:off x="0" y="0"/>
          <a:ext cx="0" cy="0"/>
          <a:chOff x="0" y="0"/>
          <a:chExt cx="0" cy="0"/>
        </a:xfrm>
      </p:grpSpPr>
      <p:pic>
        <p:nvPicPr>
          <p:cNvPr id="721" name="Google Shape;721;p7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22" name="Google Shape;722;p78"/>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https://github.com/kedroproject/</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a:solidFill>
                  <a:schemeClr val="lt1"/>
                </a:solidFill>
              </a:rPr>
              <a:t>To be updated</a:t>
            </a:r>
            <a:endParaRPr sz="1400">
              <a:solidFill>
                <a:schemeClr val="lt1"/>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5"/>
              </a:rPr>
              <a:t>https://github.com/lfai/artwork/tree/main/projects/kedro</a:t>
            </a:r>
            <a:r>
              <a:rPr lang="en-US" sz="1400">
                <a:solidFill>
                  <a:schemeClr val="lt1"/>
                </a:solidFill>
              </a:rPr>
              <a:t> </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6"/>
              </a:rPr>
              <a:t>kedro-announce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kedro-technical-discuss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8"/>
              </a:rPr>
              <a:t>kedro-tsc</a:t>
            </a:r>
            <a:endParaRPr sz="1400">
              <a:solidFill>
                <a:srgbClr val="FFFFFF"/>
              </a:solidFill>
            </a:endParaRPr>
          </a:p>
        </p:txBody>
      </p:sp>
      <p:sp>
        <p:nvSpPr>
          <p:cNvPr id="723" name="Google Shape;723;p78"/>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0"/>
              </a:spcBef>
              <a:spcAft>
                <a:spcPts val="0"/>
              </a:spcAft>
              <a:buNone/>
            </a:pPr>
            <a:r>
              <a:rPr lang="en-US" sz="1600">
                <a:solidFill>
                  <a:schemeClr val="lt1"/>
                </a:solidFill>
              </a:rPr>
              <a:t>Kedro is an open-source Python framework for creating reproducible, maintainable and modular data science code. It borrows concepts from software engineering best-practice and applies them to machine-learning code; applied concepts include modularity, separation of concerns and versioning.</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chemeClr val="lt1"/>
                </a:solidFill>
              </a:rPr>
              <a:t>McKinsey and QuantumBlack</a:t>
            </a:r>
            <a:r>
              <a:rPr lang="en-US" sz="1600">
                <a:solidFill>
                  <a:schemeClr val="lt1"/>
                </a:solidFill>
              </a:rPr>
              <a:t> </a:t>
            </a:r>
            <a:r>
              <a:rPr lang="en-US" sz="1600">
                <a:solidFill>
                  <a:srgbClr val="FFFFFF"/>
                </a:solidFill>
              </a:rPr>
              <a:t>in August 2021 as an Incubation Project</a:t>
            </a:r>
            <a:endParaRPr sz="1600">
              <a:solidFill>
                <a:srgbClr val="FFFFFF"/>
              </a:solidFill>
              <a:highlight>
                <a:schemeClr val="accent2"/>
              </a:highlight>
            </a:endParaRPr>
          </a:p>
        </p:txBody>
      </p:sp>
      <p:sp>
        <p:nvSpPr>
          <p:cNvPr id="724" name="Google Shape;724;p7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Kedro</a:t>
            </a:r>
            <a:endParaRPr/>
          </a:p>
        </p:txBody>
      </p:sp>
      <p:sp>
        <p:nvSpPr>
          <p:cNvPr id="725" name="Google Shape;725;p7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26" name="Google Shape;726;p78"/>
          <p:cNvPicPr preferRelativeResize="0"/>
          <p:nvPr/>
        </p:nvPicPr>
        <p:blipFill>
          <a:blip r:embed="rId9">
            <a:alphaModFix/>
          </a:blip>
          <a:stretch>
            <a:fillRect/>
          </a:stretch>
        </p:blipFill>
        <p:spPr>
          <a:xfrm>
            <a:off x="9621827" y="235012"/>
            <a:ext cx="2098523" cy="11959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pic>
        <p:nvPicPr>
          <p:cNvPr id="166" name="Google Shape;166;p25"/>
          <p:cNvPicPr preferRelativeResize="0"/>
          <p:nvPr/>
        </p:nvPicPr>
        <p:blipFill>
          <a:blip r:embed="rId3">
            <a:alphaModFix/>
          </a:blip>
          <a:stretch>
            <a:fillRect/>
          </a:stretch>
        </p:blipFill>
        <p:spPr>
          <a:xfrm>
            <a:off x="0" y="0"/>
            <a:ext cx="12192001" cy="6858001"/>
          </a:xfrm>
          <a:prstGeom prst="rect">
            <a:avLst/>
          </a:prstGeom>
          <a:noFill/>
          <a:ln>
            <a:noFill/>
          </a:ln>
        </p:spPr>
      </p:pic>
      <p:cxnSp>
        <p:nvCxnSpPr>
          <p:cNvPr id="167" name="Google Shape;167;p25"/>
          <p:cNvCxnSpPr/>
          <p:nvPr/>
        </p:nvCxnSpPr>
        <p:spPr>
          <a:xfrm>
            <a:off x="3242325" y="4839125"/>
            <a:ext cx="1165800" cy="1165800"/>
          </a:xfrm>
          <a:prstGeom prst="straightConnector1">
            <a:avLst/>
          </a:prstGeom>
          <a:noFill/>
          <a:ln cap="flat" cmpd="sng" w="9525">
            <a:solidFill>
              <a:schemeClr val="dk2"/>
            </a:solidFill>
            <a:prstDash val="solid"/>
            <a:round/>
            <a:headEnd len="med" w="med" type="none"/>
            <a:tailEnd len="med" w="med" type="none"/>
          </a:ln>
        </p:spPr>
      </p:cxnSp>
      <p:sp>
        <p:nvSpPr>
          <p:cNvPr id="168" name="Google Shape;168;p25"/>
          <p:cNvSpPr txBox="1"/>
          <p:nvPr>
            <p:ph type="title"/>
          </p:nvPr>
        </p:nvSpPr>
        <p:spPr>
          <a:xfrm>
            <a:off x="609600" y="1504650"/>
            <a:ext cx="109728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Organizational Overview</a:t>
            </a:r>
            <a:endParaRPr sz="4800"/>
          </a:p>
        </p:txBody>
      </p:sp>
      <p:pic>
        <p:nvPicPr>
          <p:cNvPr id="169" name="Google Shape;169;p25"/>
          <p:cNvPicPr preferRelativeResize="0"/>
          <p:nvPr/>
        </p:nvPicPr>
        <p:blipFill>
          <a:blip r:embed="rId4">
            <a:alphaModFix/>
          </a:blip>
          <a:stretch>
            <a:fillRect/>
          </a:stretch>
        </p:blipFill>
        <p:spPr>
          <a:xfrm>
            <a:off x="5533675" y="3429000"/>
            <a:ext cx="1124650" cy="1124650"/>
          </a:xfrm>
          <a:prstGeom prst="rect">
            <a:avLst/>
          </a:prstGeom>
          <a:noFill/>
          <a:ln>
            <a:noFill/>
          </a:ln>
        </p:spPr>
      </p:pic>
      <p:sp>
        <p:nvSpPr>
          <p:cNvPr id="170" name="Google Shape;170;p25"/>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0" name="Shape 730"/>
        <p:cNvGrpSpPr/>
        <p:nvPr/>
      </p:nvGrpSpPr>
      <p:grpSpPr>
        <a:xfrm>
          <a:off x="0" y="0"/>
          <a:ext cx="0" cy="0"/>
          <a:chOff x="0" y="0"/>
          <a:chExt cx="0" cy="0"/>
        </a:xfrm>
      </p:grpSpPr>
      <p:pic>
        <p:nvPicPr>
          <p:cNvPr id="731" name="Google Shape;731;p79"/>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32" name="Google Shape;732;p79"/>
          <p:cNvSpPr txBox="1"/>
          <p:nvPr>
            <p:ph idx="2" type="body"/>
          </p:nvPr>
        </p:nvSpPr>
        <p:spPr>
          <a:xfrm>
            <a:off x="6226450" y="1335100"/>
            <a:ext cx="5598000" cy="43512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rPr lang="en-US" sz="2000" u="sng">
                <a:solidFill>
                  <a:srgbClr val="FFFFFF"/>
                </a:solidFill>
              </a:rPr>
              <a:t>Key Links:</a:t>
            </a:r>
            <a:endParaRPr sz="2000" u="sng">
              <a:solidFill>
                <a:srgbClr val="FFFFFF"/>
              </a:solidFill>
            </a:endParaRPr>
          </a:p>
          <a:p>
            <a:pPr indent="0" lvl="0" marL="0" rtl="0" algn="l">
              <a:lnSpc>
                <a:spcPct val="115000"/>
              </a:lnSpc>
              <a:spcBef>
                <a:spcPts val="800"/>
              </a:spcBef>
              <a:spcAft>
                <a:spcPts val="0"/>
              </a:spcAft>
              <a:buNone/>
            </a:pPr>
            <a:r>
              <a:rPr lang="en-US" sz="1400">
                <a:solidFill>
                  <a:srgbClr val="FFFFFF"/>
                </a:solidFill>
              </a:rPr>
              <a:t>Github: 	</a:t>
            </a:r>
            <a:r>
              <a:rPr lang="en-US" sz="1400" u="sng">
                <a:solidFill>
                  <a:schemeClr val="hlink"/>
                </a:solidFill>
                <a:hlinkClick r:id="rId4"/>
              </a:rPr>
              <a:t>https://github.com/Project-OpenBytes</a:t>
            </a:r>
            <a:r>
              <a:rPr lang="en-US" sz="1400">
                <a:solidFill>
                  <a:srgbClr val="FFFFFF"/>
                </a:solidFill>
              </a:rPr>
              <a:t> </a:t>
            </a:r>
            <a:endParaRPr sz="1400">
              <a:solidFill>
                <a:srgbClr val="FFFFFF"/>
              </a:solidFill>
            </a:endParaRPr>
          </a:p>
          <a:p>
            <a:pPr indent="0" lvl="0" marL="0" rtl="0" algn="l">
              <a:lnSpc>
                <a:spcPct val="115000"/>
              </a:lnSpc>
              <a:spcBef>
                <a:spcPts val="1100"/>
              </a:spcBef>
              <a:spcAft>
                <a:spcPts val="0"/>
              </a:spcAft>
              <a:buNone/>
            </a:pPr>
            <a:r>
              <a:rPr lang="en-US" sz="1400">
                <a:solidFill>
                  <a:srgbClr val="FFFFFF"/>
                </a:solidFill>
              </a:rPr>
              <a:t>Website:</a:t>
            </a:r>
            <a:r>
              <a:rPr lang="en-US" sz="1400"/>
              <a:t>	</a:t>
            </a:r>
            <a:r>
              <a:rPr lang="en-US" sz="1400" u="sng">
                <a:solidFill>
                  <a:schemeClr val="hlink"/>
                </a:solidFill>
                <a:latin typeface="Arial"/>
                <a:ea typeface="Arial"/>
                <a:cs typeface="Arial"/>
                <a:sym typeface="Arial"/>
                <a:hlinkClick r:id="rId5"/>
              </a:rPr>
              <a:t>https://www.openbytes.io</a:t>
            </a:r>
            <a:endParaRPr sz="1600">
              <a:solidFill>
                <a:schemeClr val="lt1"/>
              </a:solidFill>
            </a:endParaRPr>
          </a:p>
          <a:p>
            <a:pPr indent="0" lvl="0" marL="0" rtl="0" algn="l">
              <a:lnSpc>
                <a:spcPct val="115000"/>
              </a:lnSpc>
              <a:spcBef>
                <a:spcPts val="1100"/>
              </a:spcBef>
              <a:spcAft>
                <a:spcPts val="0"/>
              </a:spcAft>
              <a:buNone/>
            </a:pPr>
            <a:r>
              <a:rPr lang="en-US" sz="1400">
                <a:solidFill>
                  <a:schemeClr val="lt1"/>
                </a:solidFill>
              </a:rPr>
              <a:t>Artwork:	</a:t>
            </a:r>
            <a:endParaRPr sz="1400">
              <a:solidFill>
                <a:schemeClr val="lt1"/>
              </a:solidFill>
            </a:endParaRPr>
          </a:p>
          <a:p>
            <a:pPr indent="0" lvl="0" marL="0" rtl="0" algn="l">
              <a:lnSpc>
                <a:spcPct val="115000"/>
              </a:lnSpc>
              <a:spcBef>
                <a:spcPts val="1100"/>
              </a:spcBef>
              <a:spcAft>
                <a:spcPts val="0"/>
              </a:spcAft>
              <a:buNone/>
            </a:pPr>
            <a:r>
              <a:rPr lang="en-US" sz="1400" u="sng">
                <a:solidFill>
                  <a:schemeClr val="hlink"/>
                </a:solidFill>
                <a:hlinkClick r:id="rId6"/>
              </a:rPr>
              <a:t>https://github.com/lfai/artwork/tree/main/projects/openbytes</a:t>
            </a:r>
            <a:endParaRPr sz="1400">
              <a:solidFill>
                <a:schemeClr val="lt1"/>
              </a:solidFill>
            </a:endParaRPr>
          </a:p>
          <a:p>
            <a:pPr indent="0" lvl="0" marL="0" rtl="0" algn="l">
              <a:spcBef>
                <a:spcPts val="1100"/>
              </a:spcBef>
              <a:spcAft>
                <a:spcPts val="0"/>
              </a:spcAft>
              <a:buNone/>
            </a:pPr>
            <a:r>
              <a:rPr lang="en-US" sz="1400">
                <a:solidFill>
                  <a:schemeClr val="lt1"/>
                </a:solidFill>
              </a:rPr>
              <a:t>Mailing lists:</a:t>
            </a:r>
            <a:endParaRPr sz="1400">
              <a:solidFill>
                <a:schemeClr val="lt1"/>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7"/>
              </a:rPr>
              <a:t>openbytes-announce</a:t>
            </a:r>
            <a:r>
              <a:rPr lang="en-US" sz="1400">
                <a:solidFill>
                  <a:srgbClr val="FFFFFF"/>
                </a:solidFill>
              </a:rPr>
              <a:t> </a:t>
            </a:r>
            <a:endParaRPr sz="1400">
              <a:solidFill>
                <a:srgbClr val="FFFFFF"/>
              </a:solidFill>
            </a:endParaRPr>
          </a:p>
          <a:p>
            <a:pPr indent="-317500" lvl="0" marL="457200" rtl="0" algn="l">
              <a:lnSpc>
                <a:spcPct val="115000"/>
              </a:lnSpc>
              <a:spcBef>
                <a:spcPts val="0"/>
              </a:spcBef>
              <a:spcAft>
                <a:spcPts val="0"/>
              </a:spcAft>
              <a:buClr>
                <a:srgbClr val="FFFFFF"/>
              </a:buClr>
              <a:buSzPts val="1400"/>
              <a:buChar char="›"/>
            </a:pPr>
            <a:r>
              <a:rPr lang="en-US" sz="1400" u="sng">
                <a:solidFill>
                  <a:schemeClr val="hlink"/>
                </a:solidFill>
                <a:hlinkClick r:id="rId8"/>
              </a:rPr>
              <a:t>openbytes-security</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9"/>
              </a:rPr>
              <a:t>openbytes-technical-discuss</a:t>
            </a:r>
            <a:endParaRPr sz="1400">
              <a:solidFill>
                <a:srgbClr val="FFFFFF"/>
              </a:solidFill>
            </a:endParaRPr>
          </a:p>
          <a:p>
            <a:pPr indent="-317500" lvl="0" marL="457200" rtl="0" algn="l">
              <a:lnSpc>
                <a:spcPct val="115000"/>
              </a:lnSpc>
              <a:spcBef>
                <a:spcPts val="0"/>
              </a:spcBef>
              <a:spcAft>
                <a:spcPts val="0"/>
              </a:spcAft>
              <a:buClr>
                <a:srgbClr val="FFFFFF"/>
              </a:buClr>
              <a:buSzPts val="1400"/>
              <a:buFont typeface="Gill Sans"/>
              <a:buChar char="›"/>
            </a:pPr>
            <a:r>
              <a:rPr lang="en-US" sz="1400" u="sng">
                <a:solidFill>
                  <a:schemeClr val="hlink"/>
                </a:solidFill>
                <a:hlinkClick r:id="rId10"/>
              </a:rPr>
              <a:t>openbytes-tsc</a:t>
            </a:r>
            <a:endParaRPr sz="1400">
              <a:solidFill>
                <a:srgbClr val="FFFFFF"/>
              </a:solidFill>
            </a:endParaRPr>
          </a:p>
        </p:txBody>
      </p:sp>
      <p:sp>
        <p:nvSpPr>
          <p:cNvPr id="733" name="Google Shape;733;p79"/>
          <p:cNvSpPr txBox="1"/>
          <p:nvPr>
            <p:ph idx="1" type="body"/>
          </p:nvPr>
        </p:nvSpPr>
        <p:spPr>
          <a:xfrm>
            <a:off x="624840" y="1335088"/>
            <a:ext cx="5332200" cy="43512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sz="2000" u="sng">
                <a:solidFill>
                  <a:srgbClr val="FFFFFF"/>
                </a:solidFill>
              </a:rPr>
              <a:t>Brief Description:</a:t>
            </a:r>
            <a:endParaRPr sz="2000" u="sng">
              <a:solidFill>
                <a:srgbClr val="FFFFFF"/>
              </a:solidFill>
            </a:endParaRPr>
          </a:p>
          <a:p>
            <a:pPr indent="0" lvl="0" marL="0" rtl="0" algn="l">
              <a:spcBef>
                <a:spcPts val="1000"/>
              </a:spcBef>
              <a:spcAft>
                <a:spcPts val="0"/>
              </a:spcAft>
              <a:buNone/>
            </a:pPr>
            <a:r>
              <a:rPr lang="en-US" sz="1600">
                <a:solidFill>
                  <a:schemeClr val="lt1"/>
                </a:solidFill>
              </a:rPr>
              <a:t>OpenBytes aims to facilitate wider sharing of, and collaboration with, data in the AI community through the promotion of data standards and formats and enabling contributions of data. The value of this project lies in its stimulus on academic interest and AI innovation by promoting high-quality datasets and pushing the boundaries of science further.</a:t>
            </a:r>
            <a:endParaRPr sz="200">
              <a:solidFill>
                <a:schemeClr val="lt1"/>
              </a:solidFill>
              <a:highlight>
                <a:srgbClr val="FFFFFF"/>
              </a:highlight>
              <a:latin typeface="Arial"/>
              <a:ea typeface="Arial"/>
              <a:cs typeface="Arial"/>
              <a:sym typeface="Arial"/>
            </a:endParaRPr>
          </a:p>
          <a:p>
            <a:pPr indent="0" lvl="0" marL="0" rtl="0" algn="l">
              <a:lnSpc>
                <a:spcPct val="115000"/>
              </a:lnSpc>
              <a:spcBef>
                <a:spcPts val="0"/>
              </a:spcBef>
              <a:spcAft>
                <a:spcPts val="0"/>
              </a:spcAft>
              <a:buNone/>
            </a:pPr>
            <a:r>
              <a:t/>
            </a:r>
            <a:endParaRPr sz="1200">
              <a:solidFill>
                <a:srgbClr val="24292F"/>
              </a:solidFill>
              <a:highlight>
                <a:srgbClr val="FFFFFF"/>
              </a:highlight>
              <a:latin typeface="Arial"/>
              <a:ea typeface="Arial"/>
              <a:cs typeface="Arial"/>
              <a:sym typeface="Aria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t/>
            </a:r>
            <a:endParaRPr sz="1600">
              <a:solidFill>
                <a:schemeClr val="lt1"/>
              </a:solidFill>
            </a:endParaRPr>
          </a:p>
          <a:p>
            <a:pPr indent="0" lvl="0" marL="0" rtl="0" algn="l">
              <a:spcBef>
                <a:spcPts val="0"/>
              </a:spcBef>
              <a:spcAft>
                <a:spcPts val="0"/>
              </a:spcAft>
              <a:buNone/>
            </a:pPr>
            <a:r>
              <a:rPr lang="en-US" sz="1600" u="sng">
                <a:solidFill>
                  <a:srgbClr val="FFFFFF"/>
                </a:solidFill>
              </a:rPr>
              <a:t>Contributed by: </a:t>
            </a:r>
            <a:endParaRPr sz="1600" u="sng">
              <a:solidFill>
                <a:srgbClr val="FFFFFF"/>
              </a:solidFill>
            </a:endParaRPr>
          </a:p>
          <a:p>
            <a:pPr indent="0" lvl="0" marL="0" rtl="0" algn="l">
              <a:spcBef>
                <a:spcPts val="0"/>
              </a:spcBef>
              <a:spcAft>
                <a:spcPts val="0"/>
              </a:spcAft>
              <a:buNone/>
            </a:pPr>
            <a:r>
              <a:rPr lang="en-US" sz="1600">
                <a:solidFill>
                  <a:schemeClr val="lt1"/>
                </a:solidFill>
              </a:rPr>
              <a:t>Graviti in October</a:t>
            </a:r>
            <a:r>
              <a:rPr lang="en-US" sz="1600">
                <a:solidFill>
                  <a:srgbClr val="FFFFFF"/>
                </a:solidFill>
              </a:rPr>
              <a:t> 2021 as a Sandbox Project</a:t>
            </a:r>
            <a:endParaRPr sz="1600">
              <a:solidFill>
                <a:srgbClr val="FFFFFF"/>
              </a:solidFill>
              <a:highlight>
                <a:schemeClr val="accent2"/>
              </a:highlight>
            </a:endParaRPr>
          </a:p>
        </p:txBody>
      </p:sp>
      <p:sp>
        <p:nvSpPr>
          <p:cNvPr id="734" name="Google Shape;734;p79"/>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OpenBytes</a:t>
            </a:r>
            <a:endParaRPr/>
          </a:p>
        </p:txBody>
      </p:sp>
      <p:sp>
        <p:nvSpPr>
          <p:cNvPr id="735" name="Google Shape;735;p79"/>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736" name="Google Shape;736;p79"/>
          <p:cNvPicPr preferRelativeResize="0"/>
          <p:nvPr/>
        </p:nvPicPr>
        <p:blipFill>
          <a:blip r:embed="rId11">
            <a:alphaModFix/>
          </a:blip>
          <a:stretch>
            <a:fillRect/>
          </a:stretch>
        </p:blipFill>
        <p:spPr>
          <a:xfrm>
            <a:off x="8770373" y="365125"/>
            <a:ext cx="3054076" cy="863550"/>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1" name="Shape 741"/>
        <p:cNvGrpSpPr/>
        <p:nvPr/>
      </p:nvGrpSpPr>
      <p:grpSpPr>
        <a:xfrm>
          <a:off x="0" y="0"/>
          <a:ext cx="0" cy="0"/>
          <a:chOff x="0" y="0"/>
          <a:chExt cx="0" cy="0"/>
        </a:xfrm>
      </p:grpSpPr>
      <p:pic>
        <p:nvPicPr>
          <p:cNvPr id="742" name="Google Shape;742;p80"/>
          <p:cNvPicPr preferRelativeResize="0"/>
          <p:nvPr/>
        </p:nvPicPr>
        <p:blipFill>
          <a:blip r:embed="rId3">
            <a:alphaModFix/>
          </a:blip>
          <a:stretch>
            <a:fillRect/>
          </a:stretch>
        </p:blipFill>
        <p:spPr>
          <a:xfrm>
            <a:off x="0" y="0"/>
            <a:ext cx="12192001" cy="6858001"/>
          </a:xfrm>
          <a:prstGeom prst="rect">
            <a:avLst/>
          </a:prstGeom>
          <a:noFill/>
          <a:ln>
            <a:noFill/>
          </a:ln>
        </p:spPr>
      </p:pic>
      <p:pic>
        <p:nvPicPr>
          <p:cNvPr id="743" name="Google Shape;743;p80"/>
          <p:cNvPicPr preferRelativeResize="0"/>
          <p:nvPr/>
        </p:nvPicPr>
        <p:blipFill>
          <a:blip r:embed="rId4">
            <a:alphaModFix/>
          </a:blip>
          <a:stretch>
            <a:fillRect/>
          </a:stretch>
        </p:blipFill>
        <p:spPr>
          <a:xfrm>
            <a:off x="5547200" y="3351575"/>
            <a:ext cx="1097575" cy="1097575"/>
          </a:xfrm>
          <a:prstGeom prst="rect">
            <a:avLst/>
          </a:prstGeom>
          <a:noFill/>
          <a:ln>
            <a:noFill/>
          </a:ln>
        </p:spPr>
      </p:pic>
      <p:sp>
        <p:nvSpPr>
          <p:cNvPr id="744" name="Google Shape;744;p80"/>
          <p:cNvSpPr txBox="1"/>
          <p:nvPr>
            <p:ph type="title"/>
          </p:nvPr>
        </p:nvSpPr>
        <p:spPr>
          <a:xfrm>
            <a:off x="1334913" y="1314575"/>
            <a:ext cx="88764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Hosting Projects under the </a:t>
            </a:r>
            <a:endParaRPr sz="4800"/>
          </a:p>
          <a:p>
            <a:pPr indent="0" lvl="0" marL="0" rtl="0" algn="ctr">
              <a:spcBef>
                <a:spcPts val="0"/>
              </a:spcBef>
              <a:spcAft>
                <a:spcPts val="0"/>
              </a:spcAft>
              <a:buNone/>
            </a:pPr>
            <a:r>
              <a:rPr lang="en-US" sz="4800"/>
              <a:t>LF AI &amp; Data Foundation</a:t>
            </a:r>
            <a:endParaRPr sz="4800"/>
          </a:p>
        </p:txBody>
      </p:sp>
      <p:sp>
        <p:nvSpPr>
          <p:cNvPr id="745" name="Google Shape;745;p80"/>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0" name="Shape 750"/>
        <p:cNvGrpSpPr/>
        <p:nvPr/>
      </p:nvGrpSpPr>
      <p:grpSpPr>
        <a:xfrm>
          <a:off x="0" y="0"/>
          <a:ext cx="0" cy="0"/>
          <a:chOff x="0" y="0"/>
          <a:chExt cx="0" cy="0"/>
        </a:xfrm>
      </p:grpSpPr>
      <p:pic>
        <p:nvPicPr>
          <p:cNvPr id="751" name="Google Shape;751;p81"/>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52" name="Google Shape;752;p81"/>
          <p:cNvSpPr txBox="1"/>
          <p:nvPr>
            <p:ph idx="1" type="body"/>
          </p:nvPr>
        </p:nvSpPr>
        <p:spPr>
          <a:xfrm>
            <a:off x="838200" y="1380775"/>
            <a:ext cx="10515600" cy="4004400"/>
          </a:xfrm>
          <a:prstGeom prst="rect">
            <a:avLst/>
          </a:prstGeom>
        </p:spPr>
        <p:txBody>
          <a:bodyPr anchorCtr="0" anchor="t" bIns="45700" lIns="91425" spcFirstLastPara="1" rIns="91425" wrap="square" tIns="45700">
            <a:noAutofit/>
          </a:bodyPr>
          <a:lstStyle/>
          <a:p>
            <a:pPr indent="0" lvl="0" marL="0" rtl="0" algn="l">
              <a:spcBef>
                <a:spcPts val="1000"/>
              </a:spcBef>
              <a:spcAft>
                <a:spcPts val="0"/>
              </a:spcAft>
              <a:buNone/>
            </a:pPr>
            <a:r>
              <a:t/>
            </a:r>
            <a:endParaRPr>
              <a:solidFill>
                <a:srgbClr val="FFFFFF"/>
              </a:solidFill>
            </a:endParaRPr>
          </a:p>
          <a:p>
            <a:pPr indent="0" lvl="0" marL="0" rtl="0" algn="ctr">
              <a:spcBef>
                <a:spcPts val="1000"/>
              </a:spcBef>
              <a:spcAft>
                <a:spcPts val="0"/>
              </a:spcAft>
              <a:buNone/>
            </a:pPr>
            <a:r>
              <a:rPr lang="en-US" sz="3000">
                <a:solidFill>
                  <a:srgbClr val="FFFFFF"/>
                </a:solidFill>
              </a:rPr>
              <a:t>LF AI</a:t>
            </a:r>
            <a:r>
              <a:rPr lang="en-US" sz="3000">
                <a:solidFill>
                  <a:srgbClr val="FFFFFF"/>
                </a:solidFill>
              </a:rPr>
              <a:t> &amp; Data provides the support for open development to occur among a diverse and thriving community, in addition to a number of enabling services that include membership and funding, ecosystem development, legal, PR and marketing, events, and compliance scans.</a:t>
            </a:r>
            <a:endParaRPr sz="3000">
              <a:solidFill>
                <a:srgbClr val="FFFFFF"/>
              </a:solidFill>
            </a:endParaRPr>
          </a:p>
        </p:txBody>
      </p:sp>
      <p:sp>
        <p:nvSpPr>
          <p:cNvPr id="753" name="Google Shape;753;p8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8" name="Shape 758"/>
        <p:cNvGrpSpPr/>
        <p:nvPr/>
      </p:nvGrpSpPr>
      <p:grpSpPr>
        <a:xfrm>
          <a:off x="0" y="0"/>
          <a:ext cx="0" cy="0"/>
          <a:chOff x="0" y="0"/>
          <a:chExt cx="0" cy="0"/>
        </a:xfrm>
      </p:grpSpPr>
      <p:pic>
        <p:nvPicPr>
          <p:cNvPr id="759" name="Google Shape;759;p82"/>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60" name="Google Shape;760;p82"/>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Host Your Project in </a:t>
            </a:r>
            <a:r>
              <a:rPr lang="en-US"/>
              <a:t>LF AI &amp; Data</a:t>
            </a:r>
            <a:endParaRPr/>
          </a:p>
        </p:txBody>
      </p:sp>
      <p:sp>
        <p:nvSpPr>
          <p:cNvPr id="761" name="Google Shape;761;p82"/>
          <p:cNvSpPr txBox="1"/>
          <p:nvPr>
            <p:ph idx="1" type="body"/>
          </p:nvPr>
        </p:nvSpPr>
        <p:spPr>
          <a:xfrm>
            <a:off x="624840" y="1335088"/>
            <a:ext cx="109338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FFFFFF"/>
              </a:buClr>
              <a:buSzPts val="2400"/>
              <a:buChar char="›"/>
            </a:pPr>
            <a:r>
              <a:rPr lang="en-US" sz="2400">
                <a:solidFill>
                  <a:srgbClr val="FFFFFF"/>
                </a:solidFill>
              </a:rPr>
              <a:t>The process to host projects under </a:t>
            </a:r>
            <a:r>
              <a:rPr lang="en-US" sz="2400">
                <a:solidFill>
                  <a:srgbClr val="FFFFFF"/>
                </a:solidFill>
              </a:rPr>
              <a:t>LF AI</a:t>
            </a:r>
            <a:r>
              <a:rPr lang="en-US" sz="2400">
                <a:solidFill>
                  <a:srgbClr val="FFFFFF"/>
                </a:solidFill>
              </a:rPr>
              <a:t> is simple and includes:</a:t>
            </a:r>
            <a:endParaRPr sz="2400">
              <a:solidFill>
                <a:srgbClr val="FFFFFF"/>
              </a:solidFill>
            </a:endParaRPr>
          </a:p>
          <a:p>
            <a:pPr indent="-355600" lvl="1" marL="914400" rtl="0" algn="l">
              <a:spcBef>
                <a:spcPts val="0"/>
              </a:spcBef>
              <a:spcAft>
                <a:spcPts val="0"/>
              </a:spcAft>
              <a:buClr>
                <a:srgbClr val="FFFFFF"/>
              </a:buClr>
              <a:buSzPts val="2000"/>
              <a:buChar char="›"/>
            </a:pPr>
            <a:r>
              <a:rPr lang="en-US" sz="2000">
                <a:solidFill>
                  <a:srgbClr val="FFFFFF"/>
                </a:solidFill>
              </a:rPr>
              <a:t>Presenting the project to the </a:t>
            </a:r>
            <a:r>
              <a:rPr lang="en-US" sz="2000">
                <a:solidFill>
                  <a:srgbClr val="FFFFFF"/>
                </a:solidFill>
              </a:rPr>
              <a:t>LF AI</a:t>
            </a:r>
            <a:r>
              <a:rPr lang="en-US" sz="2000">
                <a:solidFill>
                  <a:srgbClr val="FFFFFF"/>
                </a:solidFill>
              </a:rPr>
              <a:t> Technical Advisory Council (TAC)</a:t>
            </a:r>
            <a:endParaRPr sz="2000">
              <a:solidFill>
                <a:srgbClr val="FFFFFF"/>
              </a:solidFill>
            </a:endParaRPr>
          </a:p>
          <a:p>
            <a:pPr indent="-355600" lvl="1" marL="914400" rtl="0" algn="l">
              <a:spcBef>
                <a:spcPts val="0"/>
              </a:spcBef>
              <a:spcAft>
                <a:spcPts val="0"/>
              </a:spcAft>
              <a:buSzPts val="2000"/>
              <a:buChar char="›"/>
            </a:pPr>
            <a:r>
              <a:rPr lang="en-US" sz="2000">
                <a:solidFill>
                  <a:srgbClr val="FFFFFF"/>
                </a:solidFill>
              </a:rPr>
              <a:t>Providing a proposal on hosting the project under </a:t>
            </a:r>
            <a:r>
              <a:rPr lang="en-US" sz="2000">
                <a:solidFill>
                  <a:srgbClr val="FFFFFF"/>
                </a:solidFill>
              </a:rPr>
              <a:t>LF AI</a:t>
            </a:r>
            <a:r>
              <a:rPr lang="en-US" sz="2000">
                <a:solidFill>
                  <a:srgbClr val="FFFFFF"/>
                </a:solidFill>
              </a:rPr>
              <a:t>                                                       (via Github: </a:t>
            </a:r>
            <a:r>
              <a:rPr lang="en-US" sz="2000" u="sng">
                <a:solidFill>
                  <a:schemeClr val="hlink"/>
                </a:solidFill>
                <a:hlinkClick r:id="rId4"/>
              </a:rPr>
              <a:t>https://github.com/lfai/proposing-projects/tree/master/proposals</a:t>
            </a:r>
            <a:r>
              <a:rPr lang="en-US" sz="2000"/>
              <a:t>) </a:t>
            </a:r>
            <a:endParaRPr sz="2000"/>
          </a:p>
          <a:p>
            <a:pPr indent="-355600" lvl="1" marL="914400" rtl="0" algn="l">
              <a:spcBef>
                <a:spcPts val="0"/>
              </a:spcBef>
              <a:spcAft>
                <a:spcPts val="0"/>
              </a:spcAft>
              <a:buClr>
                <a:srgbClr val="FFFFFF"/>
              </a:buClr>
              <a:buSzPts val="2000"/>
              <a:buChar char="›"/>
            </a:pPr>
            <a:r>
              <a:rPr lang="en-US" sz="2000">
                <a:solidFill>
                  <a:srgbClr val="FFFFFF"/>
                </a:solidFill>
              </a:rPr>
              <a:t>For “Incubation” project: A vote by the Technical Advisory Council </a:t>
            </a:r>
            <a:endParaRPr sz="2000">
              <a:solidFill>
                <a:srgbClr val="FFFFFF"/>
              </a:solidFill>
            </a:endParaRPr>
          </a:p>
          <a:p>
            <a:pPr indent="-355600" lvl="1" marL="914400" rtl="0" algn="l">
              <a:spcBef>
                <a:spcPts val="0"/>
              </a:spcBef>
              <a:spcAft>
                <a:spcPts val="0"/>
              </a:spcAft>
              <a:buClr>
                <a:srgbClr val="FFFFFF"/>
              </a:buClr>
              <a:buSzPts val="2000"/>
              <a:buChar char="›"/>
            </a:pPr>
            <a:r>
              <a:rPr lang="en-US" sz="2000">
                <a:solidFill>
                  <a:srgbClr val="FFFFFF"/>
                </a:solidFill>
              </a:rPr>
              <a:t>For “Graduation” project: A vote by the Technical Advisory Council and Governing Board</a:t>
            </a:r>
            <a:endParaRPr sz="2000">
              <a:solidFill>
                <a:srgbClr val="FFFFFF"/>
              </a:solidFill>
            </a:endParaRPr>
          </a:p>
          <a:p>
            <a:pPr indent="-355600" lvl="1" marL="914400" rtl="0" algn="l">
              <a:spcBef>
                <a:spcPts val="0"/>
              </a:spcBef>
              <a:spcAft>
                <a:spcPts val="0"/>
              </a:spcAft>
              <a:buClr>
                <a:srgbClr val="FFFFFF"/>
              </a:buClr>
              <a:buSzPts val="2000"/>
              <a:buChar char="›"/>
            </a:pPr>
            <a:r>
              <a:rPr lang="en-US" sz="2000">
                <a:solidFill>
                  <a:srgbClr val="FFFFFF"/>
                </a:solidFill>
              </a:rPr>
              <a:t>Signing the trademark and project account transfer agreement</a:t>
            </a:r>
            <a:endParaRPr sz="2000">
              <a:solidFill>
                <a:srgbClr val="FFFFFF"/>
              </a:solidFill>
            </a:endParaRPr>
          </a:p>
          <a:p>
            <a:pPr indent="-355600" lvl="1" marL="914400" rtl="0" algn="l">
              <a:spcBef>
                <a:spcPts val="0"/>
              </a:spcBef>
              <a:spcAft>
                <a:spcPts val="0"/>
              </a:spcAft>
              <a:buClr>
                <a:srgbClr val="FFFFFF"/>
              </a:buClr>
              <a:buSzPts val="2000"/>
              <a:buChar char="›"/>
            </a:pPr>
            <a:r>
              <a:rPr lang="en-US" sz="2000">
                <a:solidFill>
                  <a:srgbClr val="FFFFFF"/>
                </a:solidFill>
              </a:rPr>
              <a:t>Working with </a:t>
            </a:r>
            <a:r>
              <a:rPr lang="en-US" sz="2000">
                <a:solidFill>
                  <a:srgbClr val="FFFFFF"/>
                </a:solidFill>
              </a:rPr>
              <a:t>LF AI</a:t>
            </a:r>
            <a:r>
              <a:rPr lang="en-US" sz="2000">
                <a:solidFill>
                  <a:srgbClr val="FFFFFF"/>
                </a:solidFill>
              </a:rPr>
              <a:t> staff on integrating the project with the </a:t>
            </a:r>
            <a:r>
              <a:rPr lang="en-US" sz="2000">
                <a:solidFill>
                  <a:srgbClr val="FFFFFF"/>
                </a:solidFill>
              </a:rPr>
              <a:t>LF AI</a:t>
            </a:r>
            <a:r>
              <a:rPr lang="en-US" sz="2000">
                <a:solidFill>
                  <a:srgbClr val="FFFFFF"/>
                </a:solidFill>
              </a:rPr>
              <a:t> Foundation </a:t>
            </a:r>
            <a:endParaRPr sz="2400">
              <a:solidFill>
                <a:srgbClr val="FFFFFF"/>
              </a:solidFill>
            </a:endParaRPr>
          </a:p>
          <a:p>
            <a:pPr indent="-381000" lvl="0" marL="457200" rtl="0" algn="l">
              <a:spcBef>
                <a:spcPts val="0"/>
              </a:spcBef>
              <a:spcAft>
                <a:spcPts val="0"/>
              </a:spcAft>
              <a:buSzPts val="2400"/>
              <a:buChar char="›"/>
            </a:pPr>
            <a:r>
              <a:rPr lang="en-US" sz="2400">
                <a:solidFill>
                  <a:srgbClr val="FFFFFF"/>
                </a:solidFill>
              </a:rPr>
              <a:t>Detailed description of the process: </a:t>
            </a:r>
            <a:r>
              <a:rPr lang="en-US" sz="2400" u="sng">
                <a:solidFill>
                  <a:schemeClr val="hlink"/>
                </a:solidFill>
                <a:hlinkClick r:id="rId5"/>
              </a:rPr>
              <a:t>https://lfaidata.foundation/proposal-and-hosting-process/</a:t>
            </a:r>
            <a:endParaRPr sz="2400"/>
          </a:p>
          <a:p>
            <a:pPr indent="-381000" lvl="0" marL="457200" rtl="0" algn="l">
              <a:spcBef>
                <a:spcPts val="0"/>
              </a:spcBef>
              <a:spcAft>
                <a:spcPts val="0"/>
              </a:spcAft>
              <a:buSzPts val="2400"/>
              <a:buFont typeface="Gill Sans"/>
              <a:buChar char="›"/>
            </a:pPr>
            <a:r>
              <a:rPr lang="en-US" sz="2400">
                <a:solidFill>
                  <a:srgbClr val="FFFFFF"/>
                </a:solidFill>
              </a:rPr>
              <a:t>Detailed requirements for hosting projects under the </a:t>
            </a:r>
            <a:r>
              <a:rPr lang="en-US" sz="2400">
                <a:solidFill>
                  <a:srgbClr val="FFFFFF"/>
                </a:solidFill>
              </a:rPr>
              <a:t>LF AI</a:t>
            </a:r>
            <a:r>
              <a:rPr lang="en-US" sz="2400">
                <a:solidFill>
                  <a:srgbClr val="FFFFFF"/>
                </a:solidFill>
              </a:rPr>
              <a:t>: </a:t>
            </a:r>
            <a:r>
              <a:rPr lang="en-US" sz="2400" u="sng">
                <a:solidFill>
                  <a:schemeClr val="hlink"/>
                </a:solidFill>
                <a:hlinkClick r:id="rId6"/>
              </a:rPr>
              <a:t>https://github.com/lfai/proposing-projects</a:t>
            </a:r>
            <a:r>
              <a:rPr lang="en-US" sz="2400"/>
              <a:t> </a:t>
            </a:r>
            <a:endParaRPr sz="2400"/>
          </a:p>
        </p:txBody>
      </p:sp>
      <p:sp>
        <p:nvSpPr>
          <p:cNvPr id="762" name="Google Shape;762;p82"/>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7" name="Shape 767"/>
        <p:cNvGrpSpPr/>
        <p:nvPr/>
      </p:nvGrpSpPr>
      <p:grpSpPr>
        <a:xfrm>
          <a:off x="0" y="0"/>
          <a:ext cx="0" cy="0"/>
          <a:chOff x="0" y="0"/>
          <a:chExt cx="0" cy="0"/>
        </a:xfrm>
      </p:grpSpPr>
      <p:pic>
        <p:nvPicPr>
          <p:cNvPr id="768" name="Google Shape;768;p8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69" name="Google Shape;769;p83"/>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sz="3200">
                <a:solidFill>
                  <a:schemeClr val="accent1"/>
                </a:solidFill>
              </a:rPr>
              <a:t>Creating sustainable open source projects requires hard work</a:t>
            </a:r>
            <a:endParaRPr/>
          </a:p>
        </p:txBody>
      </p:sp>
      <p:sp>
        <p:nvSpPr>
          <p:cNvPr id="770" name="Google Shape;770;p83"/>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grpSp>
        <p:nvGrpSpPr>
          <p:cNvPr id="771" name="Google Shape;771;p83"/>
          <p:cNvGrpSpPr/>
          <p:nvPr/>
        </p:nvGrpSpPr>
        <p:grpSpPr>
          <a:xfrm>
            <a:off x="1834450" y="1415600"/>
            <a:ext cx="8514600" cy="4513200"/>
            <a:chOff x="1671650" y="1376675"/>
            <a:chExt cx="8514600" cy="4513200"/>
          </a:xfrm>
        </p:grpSpPr>
        <p:sp>
          <p:nvSpPr>
            <p:cNvPr id="772" name="Google Shape;772;p83"/>
            <p:cNvSpPr/>
            <p:nvPr/>
          </p:nvSpPr>
          <p:spPr>
            <a:xfrm>
              <a:off x="1671650" y="1376675"/>
              <a:ext cx="8514600" cy="4513200"/>
            </a:xfrm>
            <a:prstGeom prst="bevel">
              <a:avLst>
                <a:gd fmla="val 3235"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773" name="Google Shape;773;p83"/>
            <p:cNvPicPr preferRelativeResize="0"/>
            <p:nvPr/>
          </p:nvPicPr>
          <p:blipFill rotWithShape="1">
            <a:blip r:embed="rId4">
              <a:alphaModFix/>
            </a:blip>
            <a:srcRect b="3991" l="897" r="3591" t="2542"/>
            <a:stretch/>
          </p:blipFill>
          <p:spPr>
            <a:xfrm>
              <a:off x="2006113" y="1690438"/>
              <a:ext cx="7845675" cy="3885675"/>
            </a:xfrm>
            <a:prstGeom prst="rect">
              <a:avLst/>
            </a:prstGeom>
            <a:noFill/>
            <a:ln>
              <a:noFill/>
            </a:ln>
          </p:spPr>
        </p:pic>
      </p:grpSp>
      <p:sp>
        <p:nvSpPr>
          <p:cNvPr id="774" name="Google Shape;774;p83"/>
          <p:cNvSpPr txBox="1"/>
          <p:nvPr/>
        </p:nvSpPr>
        <p:spPr>
          <a:xfrm>
            <a:off x="2648700" y="5928800"/>
            <a:ext cx="6894600" cy="597000"/>
          </a:xfrm>
          <a:prstGeom prst="rect">
            <a:avLst/>
          </a:prstGeom>
          <a:noFill/>
          <a:ln>
            <a:noFill/>
          </a:ln>
        </p:spPr>
        <p:txBody>
          <a:bodyPr anchorCtr="0" anchor="t" bIns="91425" lIns="91425" spcFirstLastPara="1" rIns="91425" wrap="square" tIns="91425">
            <a:noAutofit/>
          </a:bodyPr>
          <a:lstStyle/>
          <a:p>
            <a:pPr indent="0" lvl="0" marL="0" rtl="0" algn="ctr">
              <a:lnSpc>
                <a:spcPct val="90000"/>
              </a:lnSpc>
              <a:spcBef>
                <a:spcPts val="0"/>
              </a:spcBef>
              <a:spcAft>
                <a:spcPts val="0"/>
              </a:spcAft>
              <a:buNone/>
            </a:pPr>
            <a:r>
              <a:rPr b="1" lang="en-US" sz="1800">
                <a:solidFill>
                  <a:srgbClr val="FFFFFF"/>
                </a:solidFill>
                <a:latin typeface="Gill Sans"/>
                <a:ea typeface="Gill Sans"/>
                <a:cs typeface="Gill Sans"/>
                <a:sym typeface="Gill Sans"/>
              </a:rPr>
              <a:t>Our Value Proposition to Projects</a:t>
            </a:r>
            <a:endParaRPr b="1" sz="1800">
              <a:solidFill>
                <a:srgbClr val="FFFFFF"/>
              </a:solidFill>
              <a:latin typeface="Gill Sans"/>
              <a:ea typeface="Gill Sans"/>
              <a:cs typeface="Gill Sans"/>
              <a:sym typeface="Gill Sans"/>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9" name="Shape 779"/>
        <p:cNvGrpSpPr/>
        <p:nvPr/>
      </p:nvGrpSpPr>
      <p:grpSpPr>
        <a:xfrm>
          <a:off x="0" y="0"/>
          <a:ext cx="0" cy="0"/>
          <a:chOff x="0" y="0"/>
          <a:chExt cx="0" cy="0"/>
        </a:xfrm>
      </p:grpSpPr>
      <p:pic>
        <p:nvPicPr>
          <p:cNvPr id="780" name="Google Shape;780;p84"/>
          <p:cNvPicPr preferRelativeResize="0"/>
          <p:nvPr/>
        </p:nvPicPr>
        <p:blipFill>
          <a:blip r:embed="rId3">
            <a:alphaModFix/>
          </a:blip>
          <a:stretch>
            <a:fillRect/>
          </a:stretch>
        </p:blipFill>
        <p:spPr>
          <a:xfrm>
            <a:off x="0" y="0"/>
            <a:ext cx="12192001" cy="6858001"/>
          </a:xfrm>
          <a:prstGeom prst="rect">
            <a:avLst/>
          </a:prstGeom>
          <a:noFill/>
          <a:ln>
            <a:noFill/>
          </a:ln>
        </p:spPr>
      </p:pic>
      <p:sp>
        <p:nvSpPr>
          <p:cNvPr id="781" name="Google Shape;781;p84"/>
          <p:cNvSpPr txBox="1"/>
          <p:nvPr>
            <p:ph type="title"/>
          </p:nvPr>
        </p:nvSpPr>
        <p:spPr>
          <a:xfrm>
            <a:off x="2945950" y="1314575"/>
            <a:ext cx="5941200" cy="13257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4800"/>
              <a:t>Getting Involved</a:t>
            </a:r>
            <a:endParaRPr sz="4800"/>
          </a:p>
        </p:txBody>
      </p:sp>
      <p:pic>
        <p:nvPicPr>
          <p:cNvPr id="782" name="Google Shape;782;p84"/>
          <p:cNvPicPr preferRelativeResize="0"/>
          <p:nvPr/>
        </p:nvPicPr>
        <p:blipFill>
          <a:blip r:embed="rId4">
            <a:alphaModFix/>
          </a:blip>
          <a:stretch>
            <a:fillRect/>
          </a:stretch>
        </p:blipFill>
        <p:spPr>
          <a:xfrm>
            <a:off x="5337888" y="3200871"/>
            <a:ext cx="1157317" cy="1157300"/>
          </a:xfrm>
          <a:prstGeom prst="rect">
            <a:avLst/>
          </a:prstGeom>
          <a:noFill/>
          <a:ln>
            <a:noFill/>
          </a:ln>
        </p:spPr>
      </p:pic>
      <p:sp>
        <p:nvSpPr>
          <p:cNvPr id="783" name="Google Shape;783;p84"/>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8" name="Shape 788"/>
        <p:cNvGrpSpPr/>
        <p:nvPr/>
      </p:nvGrpSpPr>
      <p:grpSpPr>
        <a:xfrm>
          <a:off x="0" y="0"/>
          <a:ext cx="0" cy="0"/>
          <a:chOff x="0" y="0"/>
          <a:chExt cx="0" cy="0"/>
        </a:xfrm>
      </p:grpSpPr>
      <p:pic>
        <p:nvPicPr>
          <p:cNvPr id="789" name="Google Shape;789;p85"/>
          <p:cNvPicPr preferRelativeResize="0"/>
          <p:nvPr/>
        </p:nvPicPr>
        <p:blipFill>
          <a:blip r:embed="rId3">
            <a:alphaModFix/>
          </a:blip>
          <a:stretch>
            <a:fillRect/>
          </a:stretch>
        </p:blipFill>
        <p:spPr>
          <a:xfrm>
            <a:off x="0" y="0"/>
            <a:ext cx="12191999" cy="6858003"/>
          </a:xfrm>
          <a:prstGeom prst="rect">
            <a:avLst/>
          </a:prstGeom>
          <a:noFill/>
          <a:ln>
            <a:noFill/>
          </a:ln>
        </p:spPr>
      </p:pic>
      <p:sp>
        <p:nvSpPr>
          <p:cNvPr id="790" name="Google Shape;790;p85"/>
          <p:cNvSpPr/>
          <p:nvPr/>
        </p:nvSpPr>
        <p:spPr>
          <a:xfrm rot="-5400000">
            <a:off x="2835855" y="134531"/>
            <a:ext cx="10833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1" name="Google Shape;791;p85"/>
          <p:cNvSpPr txBox="1"/>
          <p:nvPr/>
        </p:nvSpPr>
        <p:spPr>
          <a:xfrm>
            <a:off x="1241165" y="2203503"/>
            <a:ext cx="4937100" cy="1061400"/>
          </a:xfrm>
          <a:prstGeom prst="rect">
            <a:avLst/>
          </a:prstGeom>
          <a:noFill/>
          <a:ln>
            <a:noFill/>
          </a:ln>
        </p:spPr>
        <p:txBody>
          <a:bodyPr anchorCtr="0" anchor="ctr" bIns="121900" lIns="121900" spcFirstLastPara="1" rIns="121900" wrap="square" tIns="121900">
            <a:noAutofit/>
          </a:bodyPr>
          <a:lstStyle/>
          <a:p>
            <a:pPr indent="0" lvl="0" marL="0" marR="182880" rtl="0" algn="l">
              <a:spcBef>
                <a:spcPts val="0"/>
              </a:spcBef>
              <a:spcAft>
                <a:spcPts val="0"/>
              </a:spcAft>
              <a:buNone/>
            </a:pPr>
            <a:r>
              <a:rPr lang="en-US" sz="1600">
                <a:solidFill>
                  <a:schemeClr val="lt1"/>
                </a:solidFill>
                <a:latin typeface="Gill Sans"/>
                <a:ea typeface="Gill Sans"/>
                <a:cs typeface="Gill Sans"/>
                <a:sym typeface="Gill Sans"/>
              </a:rPr>
              <a:t>Participate in the development: Review and submit patches, report bugs, request features, test, etc.</a:t>
            </a:r>
            <a:endParaRPr sz="1100">
              <a:solidFill>
                <a:srgbClr val="FFFFFF"/>
              </a:solidFill>
              <a:latin typeface="Roboto"/>
              <a:ea typeface="Roboto"/>
              <a:cs typeface="Roboto"/>
              <a:sym typeface="Roboto"/>
            </a:endParaRPr>
          </a:p>
        </p:txBody>
      </p:sp>
      <p:sp>
        <p:nvSpPr>
          <p:cNvPr id="792" name="Google Shape;792;p85"/>
          <p:cNvSpPr/>
          <p:nvPr/>
        </p:nvSpPr>
        <p:spPr>
          <a:xfrm rot="-5400000">
            <a:off x="2835855" y="1282706"/>
            <a:ext cx="10833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3" name="Google Shape;793;p85"/>
          <p:cNvSpPr txBox="1"/>
          <p:nvPr/>
        </p:nvSpPr>
        <p:spPr>
          <a:xfrm>
            <a:off x="1029115" y="3329877"/>
            <a:ext cx="49371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Contribute to project documentation</a:t>
            </a:r>
            <a:endParaRPr sz="1600">
              <a:solidFill>
                <a:schemeClr val="lt1"/>
              </a:solidFill>
              <a:latin typeface="Gill Sans"/>
              <a:ea typeface="Gill Sans"/>
              <a:cs typeface="Gill Sans"/>
              <a:sym typeface="Gill Sans"/>
            </a:endParaRPr>
          </a:p>
        </p:txBody>
      </p:sp>
      <p:sp>
        <p:nvSpPr>
          <p:cNvPr id="794" name="Google Shape;794;p85"/>
          <p:cNvSpPr/>
          <p:nvPr/>
        </p:nvSpPr>
        <p:spPr>
          <a:xfrm rot="-5400000">
            <a:off x="2835855" y="2430880"/>
            <a:ext cx="10833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5" name="Google Shape;795;p85"/>
          <p:cNvSpPr txBox="1"/>
          <p:nvPr/>
        </p:nvSpPr>
        <p:spPr>
          <a:xfrm>
            <a:off x="1029115" y="4478051"/>
            <a:ext cx="49371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Join the projects’ mailing lists and participate in the discussions</a:t>
            </a:r>
            <a:endParaRPr sz="1600">
              <a:solidFill>
                <a:schemeClr val="lt1"/>
              </a:solidFill>
              <a:latin typeface="Gill Sans"/>
              <a:ea typeface="Gill Sans"/>
              <a:cs typeface="Gill Sans"/>
              <a:sym typeface="Gill Sans"/>
            </a:endParaRPr>
          </a:p>
        </p:txBody>
      </p:sp>
      <p:sp>
        <p:nvSpPr>
          <p:cNvPr id="796" name="Google Shape;796;p85"/>
          <p:cNvSpPr/>
          <p:nvPr/>
        </p:nvSpPr>
        <p:spPr>
          <a:xfrm rot="-5400000">
            <a:off x="8264359" y="134531"/>
            <a:ext cx="10833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7" name="Google Shape;797;p85"/>
          <p:cNvSpPr txBox="1"/>
          <p:nvPr/>
        </p:nvSpPr>
        <p:spPr>
          <a:xfrm>
            <a:off x="6457618" y="2181703"/>
            <a:ext cx="49371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developer events for LF AI &amp; Data projects</a:t>
            </a:r>
            <a:endParaRPr sz="1600">
              <a:solidFill>
                <a:schemeClr val="lt1"/>
              </a:solidFill>
              <a:latin typeface="Gill Sans"/>
              <a:ea typeface="Gill Sans"/>
              <a:cs typeface="Gill Sans"/>
              <a:sym typeface="Gill Sans"/>
            </a:endParaRPr>
          </a:p>
        </p:txBody>
      </p:sp>
      <p:sp>
        <p:nvSpPr>
          <p:cNvPr id="798" name="Google Shape;798;p85"/>
          <p:cNvSpPr/>
          <p:nvPr/>
        </p:nvSpPr>
        <p:spPr>
          <a:xfrm rot="-5400000">
            <a:off x="8264359" y="1282706"/>
            <a:ext cx="10833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799" name="Google Shape;799;p85"/>
          <p:cNvSpPr txBox="1"/>
          <p:nvPr/>
        </p:nvSpPr>
        <p:spPr>
          <a:xfrm>
            <a:off x="6457618" y="3329877"/>
            <a:ext cx="49371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Provide your testing and deployment feedback via appropriate project channel</a:t>
            </a:r>
            <a:endParaRPr sz="1600">
              <a:solidFill>
                <a:schemeClr val="lt1"/>
              </a:solidFill>
              <a:latin typeface="Gill Sans"/>
              <a:ea typeface="Gill Sans"/>
              <a:cs typeface="Gill Sans"/>
              <a:sym typeface="Gill Sans"/>
            </a:endParaRPr>
          </a:p>
        </p:txBody>
      </p:sp>
      <p:sp>
        <p:nvSpPr>
          <p:cNvPr id="800" name="Google Shape;800;p85"/>
          <p:cNvSpPr/>
          <p:nvPr/>
        </p:nvSpPr>
        <p:spPr>
          <a:xfrm rot="-5400000">
            <a:off x="8264359" y="2430880"/>
            <a:ext cx="10833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01" name="Google Shape;801;p85"/>
          <p:cNvSpPr txBox="1"/>
          <p:nvPr/>
        </p:nvSpPr>
        <p:spPr>
          <a:xfrm>
            <a:off x="6457618" y="4478051"/>
            <a:ext cx="49371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Start a local  User Group Meetup</a:t>
            </a:r>
            <a:endParaRPr sz="1600">
              <a:solidFill>
                <a:schemeClr val="lt1"/>
              </a:solidFill>
              <a:latin typeface="Gill Sans"/>
              <a:ea typeface="Gill Sans"/>
              <a:cs typeface="Gill Sans"/>
              <a:sym typeface="Gill Sans"/>
            </a:endParaRPr>
          </a:p>
        </p:txBody>
      </p:sp>
      <p:sp>
        <p:nvSpPr>
          <p:cNvPr id="802" name="Google Shape;802;p85"/>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Ways to Get Involved with LF AI &amp; Data Projects</a:t>
            </a:r>
            <a:endParaRPr/>
          </a:p>
        </p:txBody>
      </p:sp>
      <p:pic>
        <p:nvPicPr>
          <p:cNvPr id="803" name="Google Shape;803;p85"/>
          <p:cNvPicPr preferRelativeResize="0"/>
          <p:nvPr/>
        </p:nvPicPr>
        <p:blipFill>
          <a:blip r:embed="rId4">
            <a:alphaModFix/>
          </a:blip>
          <a:stretch>
            <a:fillRect/>
          </a:stretch>
        </p:blipFill>
        <p:spPr>
          <a:xfrm>
            <a:off x="1029100" y="2617338"/>
            <a:ext cx="212075" cy="212075"/>
          </a:xfrm>
          <a:prstGeom prst="rect">
            <a:avLst/>
          </a:prstGeom>
          <a:noFill/>
          <a:ln>
            <a:noFill/>
          </a:ln>
        </p:spPr>
      </p:pic>
      <p:pic>
        <p:nvPicPr>
          <p:cNvPr id="804" name="Google Shape;804;p85"/>
          <p:cNvPicPr preferRelativeResize="0"/>
          <p:nvPr/>
        </p:nvPicPr>
        <p:blipFill>
          <a:blip r:embed="rId4">
            <a:alphaModFix/>
          </a:blip>
          <a:stretch>
            <a:fillRect/>
          </a:stretch>
        </p:blipFill>
        <p:spPr>
          <a:xfrm>
            <a:off x="1029100" y="3765500"/>
            <a:ext cx="212075" cy="212075"/>
          </a:xfrm>
          <a:prstGeom prst="rect">
            <a:avLst/>
          </a:prstGeom>
          <a:noFill/>
          <a:ln>
            <a:noFill/>
          </a:ln>
        </p:spPr>
      </p:pic>
      <p:pic>
        <p:nvPicPr>
          <p:cNvPr id="805" name="Google Shape;805;p85"/>
          <p:cNvPicPr preferRelativeResize="0"/>
          <p:nvPr/>
        </p:nvPicPr>
        <p:blipFill>
          <a:blip r:embed="rId4">
            <a:alphaModFix/>
          </a:blip>
          <a:stretch>
            <a:fillRect/>
          </a:stretch>
        </p:blipFill>
        <p:spPr>
          <a:xfrm>
            <a:off x="1029100" y="4913688"/>
            <a:ext cx="212075" cy="212075"/>
          </a:xfrm>
          <a:prstGeom prst="rect">
            <a:avLst/>
          </a:prstGeom>
          <a:noFill/>
          <a:ln>
            <a:noFill/>
          </a:ln>
        </p:spPr>
      </p:pic>
      <p:pic>
        <p:nvPicPr>
          <p:cNvPr id="806" name="Google Shape;806;p85"/>
          <p:cNvPicPr preferRelativeResize="0"/>
          <p:nvPr/>
        </p:nvPicPr>
        <p:blipFill>
          <a:blip r:embed="rId4">
            <a:alphaModFix/>
          </a:blip>
          <a:stretch>
            <a:fillRect/>
          </a:stretch>
        </p:blipFill>
        <p:spPr>
          <a:xfrm>
            <a:off x="6457625" y="2617338"/>
            <a:ext cx="212075" cy="212075"/>
          </a:xfrm>
          <a:prstGeom prst="rect">
            <a:avLst/>
          </a:prstGeom>
          <a:noFill/>
          <a:ln>
            <a:noFill/>
          </a:ln>
        </p:spPr>
      </p:pic>
      <p:pic>
        <p:nvPicPr>
          <p:cNvPr id="807" name="Google Shape;807;p85"/>
          <p:cNvPicPr preferRelativeResize="0"/>
          <p:nvPr/>
        </p:nvPicPr>
        <p:blipFill>
          <a:blip r:embed="rId4">
            <a:alphaModFix/>
          </a:blip>
          <a:stretch>
            <a:fillRect/>
          </a:stretch>
        </p:blipFill>
        <p:spPr>
          <a:xfrm>
            <a:off x="6457625" y="3765500"/>
            <a:ext cx="212075" cy="212075"/>
          </a:xfrm>
          <a:prstGeom prst="rect">
            <a:avLst/>
          </a:prstGeom>
          <a:noFill/>
          <a:ln>
            <a:noFill/>
          </a:ln>
        </p:spPr>
      </p:pic>
      <p:pic>
        <p:nvPicPr>
          <p:cNvPr id="808" name="Google Shape;808;p85"/>
          <p:cNvPicPr preferRelativeResize="0"/>
          <p:nvPr/>
        </p:nvPicPr>
        <p:blipFill>
          <a:blip r:embed="rId4">
            <a:alphaModFix/>
          </a:blip>
          <a:stretch>
            <a:fillRect/>
          </a:stretch>
        </p:blipFill>
        <p:spPr>
          <a:xfrm>
            <a:off x="6457625" y="4913688"/>
            <a:ext cx="212075" cy="212075"/>
          </a:xfrm>
          <a:prstGeom prst="rect">
            <a:avLst/>
          </a:prstGeom>
          <a:noFill/>
          <a:ln>
            <a:noFill/>
          </a:ln>
        </p:spPr>
      </p:pic>
      <p:sp>
        <p:nvSpPr>
          <p:cNvPr id="809" name="Google Shape;809;p85"/>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4" name="Shape 814"/>
        <p:cNvGrpSpPr/>
        <p:nvPr/>
      </p:nvGrpSpPr>
      <p:grpSpPr>
        <a:xfrm>
          <a:off x="0" y="0"/>
          <a:ext cx="0" cy="0"/>
          <a:chOff x="0" y="0"/>
          <a:chExt cx="0" cy="0"/>
        </a:xfrm>
      </p:grpSpPr>
      <p:pic>
        <p:nvPicPr>
          <p:cNvPr id="815" name="Google Shape;815;p8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816" name="Google Shape;816;p86"/>
          <p:cNvSpPr/>
          <p:nvPr/>
        </p:nvSpPr>
        <p:spPr>
          <a:xfrm rot="-5400000">
            <a:off x="1833235" y="505353"/>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17" name="Google Shape;817;p86"/>
          <p:cNvSpPr txBox="1"/>
          <p:nvPr/>
        </p:nvSpPr>
        <p:spPr>
          <a:xfrm>
            <a:off x="765214" y="1738175"/>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a:t>
            </a:r>
            <a:r>
              <a:rPr lang="en-US" sz="1600">
                <a:solidFill>
                  <a:schemeClr val="lt1"/>
                </a:solidFill>
                <a:latin typeface="Gill Sans"/>
                <a:ea typeface="Gill Sans"/>
                <a:cs typeface="Gill Sans"/>
                <a:sym typeface="Gill Sans"/>
              </a:rPr>
              <a:t>romotion of project updates, releases, and news via LF AI &amp; Data social media accounts</a:t>
            </a:r>
            <a:endParaRPr sz="1600">
              <a:solidFill>
                <a:schemeClr val="lt1"/>
              </a:solidFill>
              <a:latin typeface="Gill Sans"/>
              <a:ea typeface="Gill Sans"/>
              <a:cs typeface="Gill Sans"/>
              <a:sym typeface="Gill Sans"/>
            </a:endParaRPr>
          </a:p>
        </p:txBody>
      </p:sp>
      <p:sp>
        <p:nvSpPr>
          <p:cNvPr id="818" name="Google Shape;818;p86"/>
          <p:cNvSpPr/>
          <p:nvPr/>
        </p:nvSpPr>
        <p:spPr>
          <a:xfrm rot="-5400000">
            <a:off x="1833235" y="1653527"/>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19" name="Google Shape;819;p86"/>
          <p:cNvSpPr txBox="1"/>
          <p:nvPr/>
        </p:nvSpPr>
        <p:spPr>
          <a:xfrm>
            <a:off x="765214" y="2886349"/>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Marketing and PR support for demos at meetups and events</a:t>
            </a:r>
            <a:endParaRPr sz="1600">
              <a:solidFill>
                <a:schemeClr val="lt1"/>
              </a:solidFill>
              <a:latin typeface="Gill Sans"/>
              <a:ea typeface="Gill Sans"/>
              <a:cs typeface="Gill Sans"/>
              <a:sym typeface="Gill Sans"/>
            </a:endParaRPr>
          </a:p>
        </p:txBody>
      </p:sp>
      <p:sp>
        <p:nvSpPr>
          <p:cNvPr id="820" name="Google Shape;820;p86"/>
          <p:cNvSpPr/>
          <p:nvPr/>
        </p:nvSpPr>
        <p:spPr>
          <a:xfrm rot="-5400000">
            <a:off x="1833235" y="2801701"/>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21" name="Google Shape;821;p86"/>
          <p:cNvSpPr txBox="1"/>
          <p:nvPr/>
        </p:nvSpPr>
        <p:spPr>
          <a:xfrm>
            <a:off x="765214" y="4034523"/>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Contribute to the LF AI &amp; Data landscape, promote in talks</a:t>
            </a:r>
            <a:endParaRPr sz="1600">
              <a:solidFill>
                <a:srgbClr val="FFFFFF"/>
              </a:solidFill>
              <a:latin typeface="Gill Sans"/>
              <a:ea typeface="Gill Sans"/>
              <a:cs typeface="Gill Sans"/>
              <a:sym typeface="Gill Sans"/>
            </a:endParaRPr>
          </a:p>
        </p:txBody>
      </p:sp>
      <p:sp>
        <p:nvSpPr>
          <p:cNvPr id="822" name="Google Shape;822;p86"/>
          <p:cNvSpPr/>
          <p:nvPr/>
        </p:nvSpPr>
        <p:spPr>
          <a:xfrm rot="-5400000">
            <a:off x="5554359" y="505353"/>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23" name="Google Shape;823;p86"/>
          <p:cNvSpPr txBox="1"/>
          <p:nvPr/>
        </p:nvSpPr>
        <p:spPr>
          <a:xfrm>
            <a:off x="4486339" y="1738175"/>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Outreach Committee meetings and participate in ongoing activities</a:t>
            </a:r>
            <a:endParaRPr sz="1600">
              <a:solidFill>
                <a:schemeClr val="lt1"/>
              </a:solidFill>
              <a:latin typeface="Gill Sans"/>
              <a:ea typeface="Gill Sans"/>
              <a:cs typeface="Gill Sans"/>
              <a:sym typeface="Gill Sans"/>
            </a:endParaRPr>
          </a:p>
        </p:txBody>
      </p:sp>
      <p:sp>
        <p:nvSpPr>
          <p:cNvPr id="824" name="Google Shape;824;p86"/>
          <p:cNvSpPr/>
          <p:nvPr/>
        </p:nvSpPr>
        <p:spPr>
          <a:xfrm rot="-5400000">
            <a:off x="5554359" y="1653527"/>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25" name="Google Shape;825;p86"/>
          <p:cNvSpPr txBox="1"/>
          <p:nvPr/>
        </p:nvSpPr>
        <p:spPr>
          <a:xfrm>
            <a:off x="4486339" y="2886349"/>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Host vendor neutral content via LF AI &amp; Data blog site</a:t>
            </a:r>
            <a:endParaRPr sz="1600">
              <a:solidFill>
                <a:schemeClr val="lt1"/>
              </a:solidFill>
              <a:latin typeface="Gill Sans"/>
              <a:ea typeface="Gill Sans"/>
              <a:cs typeface="Gill Sans"/>
              <a:sym typeface="Gill Sans"/>
            </a:endParaRPr>
          </a:p>
        </p:txBody>
      </p:sp>
      <p:sp>
        <p:nvSpPr>
          <p:cNvPr id="826" name="Google Shape;826;p86"/>
          <p:cNvSpPr/>
          <p:nvPr/>
        </p:nvSpPr>
        <p:spPr>
          <a:xfrm rot="-5400000">
            <a:off x="5554359" y="2801701"/>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27" name="Google Shape;827;p86"/>
          <p:cNvSpPr txBox="1"/>
          <p:nvPr/>
        </p:nvSpPr>
        <p:spPr>
          <a:xfrm>
            <a:off x="4486339" y="4034523"/>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Coordination at events, speaking proposals, booth attendance, demos, etc.</a:t>
            </a:r>
            <a:endParaRPr sz="1600">
              <a:solidFill>
                <a:schemeClr val="lt1"/>
              </a:solidFill>
              <a:latin typeface="Gill Sans"/>
              <a:ea typeface="Gill Sans"/>
              <a:cs typeface="Gill Sans"/>
              <a:sym typeface="Gill Sans"/>
            </a:endParaRPr>
          </a:p>
        </p:txBody>
      </p:sp>
      <p:sp>
        <p:nvSpPr>
          <p:cNvPr id="828" name="Google Shape;828;p86"/>
          <p:cNvSpPr/>
          <p:nvPr/>
        </p:nvSpPr>
        <p:spPr>
          <a:xfrm rot="-5400000">
            <a:off x="1833225" y="3949875"/>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29" name="Google Shape;829;p86"/>
          <p:cNvSpPr txBox="1"/>
          <p:nvPr/>
        </p:nvSpPr>
        <p:spPr>
          <a:xfrm>
            <a:off x="765205" y="5182697"/>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Identify speaking opportunities and help secure speakers from the LF AI &amp; Data community</a:t>
            </a:r>
            <a:endParaRPr sz="1600">
              <a:solidFill>
                <a:schemeClr val="lt1"/>
              </a:solidFill>
              <a:latin typeface="Gill Sans"/>
              <a:ea typeface="Gill Sans"/>
              <a:cs typeface="Gill Sans"/>
              <a:sym typeface="Gill Sans"/>
            </a:endParaRPr>
          </a:p>
        </p:txBody>
      </p:sp>
      <p:sp>
        <p:nvSpPr>
          <p:cNvPr id="830" name="Google Shape;830;p86"/>
          <p:cNvSpPr/>
          <p:nvPr/>
        </p:nvSpPr>
        <p:spPr>
          <a:xfrm rot="-5400000">
            <a:off x="5554350" y="3949875"/>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31" name="Google Shape;831;p86"/>
          <p:cNvSpPr txBox="1"/>
          <p:nvPr/>
        </p:nvSpPr>
        <p:spPr>
          <a:xfrm>
            <a:off x="4486329" y="5182697"/>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Help secure user stories about LF AI &amp; Data based deployments</a:t>
            </a:r>
            <a:endParaRPr sz="1600">
              <a:solidFill>
                <a:schemeClr val="lt1"/>
              </a:solidFill>
              <a:latin typeface="Gill Sans"/>
              <a:ea typeface="Gill Sans"/>
              <a:cs typeface="Gill Sans"/>
              <a:sym typeface="Gill Sans"/>
            </a:endParaRPr>
          </a:p>
        </p:txBody>
      </p:sp>
      <p:sp>
        <p:nvSpPr>
          <p:cNvPr id="832" name="Google Shape;832;p86"/>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Ways to Get Involved with </a:t>
            </a:r>
            <a:r>
              <a:rPr lang="en-US">
                <a:solidFill>
                  <a:schemeClr val="accent1"/>
                </a:solidFill>
              </a:rPr>
              <a:t>LF AI</a:t>
            </a:r>
            <a:r>
              <a:rPr lang="en-US">
                <a:solidFill>
                  <a:schemeClr val="accent1"/>
                </a:solidFill>
              </a:rPr>
              <a:t> &amp; Data Marketing &amp; Outreach</a:t>
            </a:r>
            <a:endParaRPr/>
          </a:p>
        </p:txBody>
      </p:sp>
      <p:sp>
        <p:nvSpPr>
          <p:cNvPr id="833" name="Google Shape;833;p86"/>
          <p:cNvSpPr/>
          <p:nvPr/>
        </p:nvSpPr>
        <p:spPr>
          <a:xfrm rot="-5400000">
            <a:off x="9275334" y="505353"/>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34" name="Google Shape;834;p86"/>
          <p:cNvSpPr txBox="1"/>
          <p:nvPr/>
        </p:nvSpPr>
        <p:spPr>
          <a:xfrm>
            <a:off x="8207314" y="1738175"/>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Publish use cases, case studies, white papers, and deployment insights</a:t>
            </a:r>
            <a:endParaRPr sz="1600">
              <a:solidFill>
                <a:schemeClr val="lt1"/>
              </a:solidFill>
              <a:latin typeface="Gill Sans"/>
              <a:ea typeface="Gill Sans"/>
              <a:cs typeface="Gill Sans"/>
              <a:sym typeface="Gill Sans"/>
            </a:endParaRPr>
          </a:p>
        </p:txBody>
      </p:sp>
      <p:sp>
        <p:nvSpPr>
          <p:cNvPr id="835" name="Google Shape;835;p86"/>
          <p:cNvSpPr/>
          <p:nvPr/>
        </p:nvSpPr>
        <p:spPr>
          <a:xfrm rot="-5400000">
            <a:off x="9275334" y="1653527"/>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36" name="Google Shape;836;p86"/>
          <p:cNvSpPr txBox="1"/>
          <p:nvPr/>
        </p:nvSpPr>
        <p:spPr>
          <a:xfrm>
            <a:off x="8207314" y="2886349"/>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Get support for artwork, web site, content creation, etc., for LF AI &amp; Data projects</a:t>
            </a:r>
            <a:endParaRPr sz="1600">
              <a:solidFill>
                <a:schemeClr val="lt1"/>
              </a:solidFill>
              <a:latin typeface="Gill Sans"/>
              <a:ea typeface="Gill Sans"/>
              <a:cs typeface="Gill Sans"/>
              <a:sym typeface="Gill Sans"/>
            </a:endParaRPr>
          </a:p>
        </p:txBody>
      </p:sp>
      <p:sp>
        <p:nvSpPr>
          <p:cNvPr id="837" name="Google Shape;837;p86"/>
          <p:cNvSpPr/>
          <p:nvPr/>
        </p:nvSpPr>
        <p:spPr>
          <a:xfrm rot="-5400000">
            <a:off x="9275334" y="2801701"/>
            <a:ext cx="1083300" cy="35490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38" name="Google Shape;838;p86"/>
          <p:cNvSpPr txBox="1"/>
          <p:nvPr/>
        </p:nvSpPr>
        <p:spPr>
          <a:xfrm>
            <a:off x="8207314" y="4034523"/>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Volunteer to host an LF AI &amp; Data Day and Project developer events</a:t>
            </a:r>
            <a:endParaRPr sz="1600">
              <a:solidFill>
                <a:schemeClr val="lt1"/>
              </a:solidFill>
              <a:latin typeface="Gill Sans"/>
              <a:ea typeface="Gill Sans"/>
              <a:cs typeface="Gill Sans"/>
              <a:sym typeface="Gill Sans"/>
            </a:endParaRPr>
          </a:p>
        </p:txBody>
      </p:sp>
      <p:sp>
        <p:nvSpPr>
          <p:cNvPr id="839" name="Google Shape;839;p86"/>
          <p:cNvSpPr/>
          <p:nvPr/>
        </p:nvSpPr>
        <p:spPr>
          <a:xfrm rot="-5400000">
            <a:off x="9275325" y="3949875"/>
            <a:ext cx="1083300" cy="35490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40" name="Google Shape;840;p86"/>
          <p:cNvSpPr txBox="1"/>
          <p:nvPr/>
        </p:nvSpPr>
        <p:spPr>
          <a:xfrm>
            <a:off x="8207304" y="5182697"/>
            <a:ext cx="3384300" cy="10614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a:t>
            </a:r>
            <a:r>
              <a:rPr lang="en-US" sz="1600">
                <a:solidFill>
                  <a:schemeClr val="lt1"/>
                </a:solidFill>
                <a:latin typeface="Gill Sans"/>
                <a:ea typeface="Gill Sans"/>
                <a:cs typeface="Gill Sans"/>
                <a:sym typeface="Gill Sans"/>
              </a:rPr>
              <a:t>LF AI</a:t>
            </a:r>
            <a:r>
              <a:rPr lang="en-US" sz="1600">
                <a:solidFill>
                  <a:schemeClr val="lt1"/>
                </a:solidFill>
                <a:latin typeface="Gill Sans"/>
                <a:ea typeface="Gill Sans"/>
                <a:cs typeface="Gill Sans"/>
                <a:sym typeface="Gill Sans"/>
              </a:rPr>
              <a:t> &amp; Data marketing and PR staff</a:t>
            </a:r>
            <a:endParaRPr sz="1600">
              <a:solidFill>
                <a:schemeClr val="lt1"/>
              </a:solidFill>
              <a:latin typeface="Gill Sans"/>
              <a:ea typeface="Gill Sans"/>
              <a:cs typeface="Gill Sans"/>
              <a:sym typeface="Gill Sans"/>
            </a:endParaRPr>
          </a:p>
        </p:txBody>
      </p:sp>
      <p:pic>
        <p:nvPicPr>
          <p:cNvPr id="841" name="Google Shape;841;p86"/>
          <p:cNvPicPr preferRelativeResize="0"/>
          <p:nvPr/>
        </p:nvPicPr>
        <p:blipFill>
          <a:blip r:embed="rId4">
            <a:alphaModFix/>
          </a:blip>
          <a:stretch>
            <a:fillRect/>
          </a:stretch>
        </p:blipFill>
        <p:spPr>
          <a:xfrm>
            <a:off x="765225" y="2143713"/>
            <a:ext cx="212075" cy="212075"/>
          </a:xfrm>
          <a:prstGeom prst="rect">
            <a:avLst/>
          </a:prstGeom>
          <a:noFill/>
          <a:ln>
            <a:noFill/>
          </a:ln>
        </p:spPr>
      </p:pic>
      <p:pic>
        <p:nvPicPr>
          <p:cNvPr id="842" name="Google Shape;842;p86"/>
          <p:cNvPicPr preferRelativeResize="0"/>
          <p:nvPr/>
        </p:nvPicPr>
        <p:blipFill>
          <a:blip r:embed="rId4">
            <a:alphaModFix/>
          </a:blip>
          <a:stretch>
            <a:fillRect/>
          </a:stretch>
        </p:blipFill>
        <p:spPr>
          <a:xfrm>
            <a:off x="765225" y="3291875"/>
            <a:ext cx="212075" cy="212075"/>
          </a:xfrm>
          <a:prstGeom prst="rect">
            <a:avLst/>
          </a:prstGeom>
          <a:noFill/>
          <a:ln>
            <a:noFill/>
          </a:ln>
        </p:spPr>
      </p:pic>
      <p:pic>
        <p:nvPicPr>
          <p:cNvPr id="843" name="Google Shape;843;p86"/>
          <p:cNvPicPr preferRelativeResize="0"/>
          <p:nvPr/>
        </p:nvPicPr>
        <p:blipFill>
          <a:blip r:embed="rId4">
            <a:alphaModFix/>
          </a:blip>
          <a:stretch>
            <a:fillRect/>
          </a:stretch>
        </p:blipFill>
        <p:spPr>
          <a:xfrm>
            <a:off x="765225" y="4440063"/>
            <a:ext cx="212075" cy="212075"/>
          </a:xfrm>
          <a:prstGeom prst="rect">
            <a:avLst/>
          </a:prstGeom>
          <a:noFill/>
          <a:ln>
            <a:noFill/>
          </a:ln>
        </p:spPr>
      </p:pic>
      <p:pic>
        <p:nvPicPr>
          <p:cNvPr id="844" name="Google Shape;844;p86"/>
          <p:cNvPicPr preferRelativeResize="0"/>
          <p:nvPr/>
        </p:nvPicPr>
        <p:blipFill>
          <a:blip r:embed="rId4">
            <a:alphaModFix/>
          </a:blip>
          <a:stretch>
            <a:fillRect/>
          </a:stretch>
        </p:blipFill>
        <p:spPr>
          <a:xfrm>
            <a:off x="765225" y="5588238"/>
            <a:ext cx="212075" cy="212075"/>
          </a:xfrm>
          <a:prstGeom prst="rect">
            <a:avLst/>
          </a:prstGeom>
          <a:noFill/>
          <a:ln>
            <a:noFill/>
          </a:ln>
        </p:spPr>
      </p:pic>
      <p:pic>
        <p:nvPicPr>
          <p:cNvPr id="845" name="Google Shape;845;p86"/>
          <p:cNvPicPr preferRelativeResize="0"/>
          <p:nvPr/>
        </p:nvPicPr>
        <p:blipFill>
          <a:blip r:embed="rId4">
            <a:alphaModFix/>
          </a:blip>
          <a:stretch>
            <a:fillRect/>
          </a:stretch>
        </p:blipFill>
        <p:spPr>
          <a:xfrm>
            <a:off x="4486275" y="2143713"/>
            <a:ext cx="212075" cy="212075"/>
          </a:xfrm>
          <a:prstGeom prst="rect">
            <a:avLst/>
          </a:prstGeom>
          <a:noFill/>
          <a:ln>
            <a:noFill/>
          </a:ln>
        </p:spPr>
      </p:pic>
      <p:pic>
        <p:nvPicPr>
          <p:cNvPr id="846" name="Google Shape;846;p86"/>
          <p:cNvPicPr preferRelativeResize="0"/>
          <p:nvPr/>
        </p:nvPicPr>
        <p:blipFill>
          <a:blip r:embed="rId4">
            <a:alphaModFix/>
          </a:blip>
          <a:stretch>
            <a:fillRect/>
          </a:stretch>
        </p:blipFill>
        <p:spPr>
          <a:xfrm>
            <a:off x="4486275" y="3291875"/>
            <a:ext cx="212075" cy="212075"/>
          </a:xfrm>
          <a:prstGeom prst="rect">
            <a:avLst/>
          </a:prstGeom>
          <a:noFill/>
          <a:ln>
            <a:noFill/>
          </a:ln>
        </p:spPr>
      </p:pic>
      <p:pic>
        <p:nvPicPr>
          <p:cNvPr id="847" name="Google Shape;847;p86"/>
          <p:cNvPicPr preferRelativeResize="0"/>
          <p:nvPr/>
        </p:nvPicPr>
        <p:blipFill>
          <a:blip r:embed="rId4">
            <a:alphaModFix/>
          </a:blip>
          <a:stretch>
            <a:fillRect/>
          </a:stretch>
        </p:blipFill>
        <p:spPr>
          <a:xfrm>
            <a:off x="4486275" y="4440063"/>
            <a:ext cx="212075" cy="212075"/>
          </a:xfrm>
          <a:prstGeom prst="rect">
            <a:avLst/>
          </a:prstGeom>
          <a:noFill/>
          <a:ln>
            <a:noFill/>
          </a:ln>
        </p:spPr>
      </p:pic>
      <p:pic>
        <p:nvPicPr>
          <p:cNvPr id="848" name="Google Shape;848;p86"/>
          <p:cNvPicPr preferRelativeResize="0"/>
          <p:nvPr/>
        </p:nvPicPr>
        <p:blipFill>
          <a:blip r:embed="rId4">
            <a:alphaModFix/>
          </a:blip>
          <a:stretch>
            <a:fillRect/>
          </a:stretch>
        </p:blipFill>
        <p:spPr>
          <a:xfrm>
            <a:off x="4486275" y="5588238"/>
            <a:ext cx="212075" cy="212075"/>
          </a:xfrm>
          <a:prstGeom prst="rect">
            <a:avLst/>
          </a:prstGeom>
          <a:noFill/>
          <a:ln>
            <a:noFill/>
          </a:ln>
        </p:spPr>
      </p:pic>
      <p:pic>
        <p:nvPicPr>
          <p:cNvPr id="849" name="Google Shape;849;p86"/>
          <p:cNvPicPr preferRelativeResize="0"/>
          <p:nvPr/>
        </p:nvPicPr>
        <p:blipFill>
          <a:blip r:embed="rId4">
            <a:alphaModFix/>
          </a:blip>
          <a:stretch>
            <a:fillRect/>
          </a:stretch>
        </p:blipFill>
        <p:spPr>
          <a:xfrm>
            <a:off x="8207475" y="2143713"/>
            <a:ext cx="212075" cy="212075"/>
          </a:xfrm>
          <a:prstGeom prst="rect">
            <a:avLst/>
          </a:prstGeom>
          <a:noFill/>
          <a:ln>
            <a:noFill/>
          </a:ln>
        </p:spPr>
      </p:pic>
      <p:pic>
        <p:nvPicPr>
          <p:cNvPr id="850" name="Google Shape;850;p86"/>
          <p:cNvPicPr preferRelativeResize="0"/>
          <p:nvPr/>
        </p:nvPicPr>
        <p:blipFill>
          <a:blip r:embed="rId4">
            <a:alphaModFix/>
          </a:blip>
          <a:stretch>
            <a:fillRect/>
          </a:stretch>
        </p:blipFill>
        <p:spPr>
          <a:xfrm>
            <a:off x="8207475" y="3291875"/>
            <a:ext cx="212075" cy="212075"/>
          </a:xfrm>
          <a:prstGeom prst="rect">
            <a:avLst/>
          </a:prstGeom>
          <a:noFill/>
          <a:ln>
            <a:noFill/>
          </a:ln>
        </p:spPr>
      </p:pic>
      <p:pic>
        <p:nvPicPr>
          <p:cNvPr id="851" name="Google Shape;851;p86"/>
          <p:cNvPicPr preferRelativeResize="0"/>
          <p:nvPr/>
        </p:nvPicPr>
        <p:blipFill>
          <a:blip r:embed="rId4">
            <a:alphaModFix/>
          </a:blip>
          <a:stretch>
            <a:fillRect/>
          </a:stretch>
        </p:blipFill>
        <p:spPr>
          <a:xfrm>
            <a:off x="8207475" y="4440063"/>
            <a:ext cx="212075" cy="212075"/>
          </a:xfrm>
          <a:prstGeom prst="rect">
            <a:avLst/>
          </a:prstGeom>
          <a:noFill/>
          <a:ln>
            <a:noFill/>
          </a:ln>
        </p:spPr>
      </p:pic>
      <p:pic>
        <p:nvPicPr>
          <p:cNvPr id="852" name="Google Shape;852;p86"/>
          <p:cNvPicPr preferRelativeResize="0"/>
          <p:nvPr/>
        </p:nvPicPr>
        <p:blipFill>
          <a:blip r:embed="rId4">
            <a:alphaModFix/>
          </a:blip>
          <a:stretch>
            <a:fillRect/>
          </a:stretch>
        </p:blipFill>
        <p:spPr>
          <a:xfrm>
            <a:off x="8207475" y="5588238"/>
            <a:ext cx="212075" cy="212075"/>
          </a:xfrm>
          <a:prstGeom prst="rect">
            <a:avLst/>
          </a:prstGeom>
          <a:noFill/>
          <a:ln>
            <a:noFill/>
          </a:ln>
        </p:spPr>
      </p:pic>
      <p:sp>
        <p:nvSpPr>
          <p:cNvPr id="853" name="Google Shape;853;p8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8" name="Shape 858"/>
        <p:cNvGrpSpPr/>
        <p:nvPr/>
      </p:nvGrpSpPr>
      <p:grpSpPr>
        <a:xfrm>
          <a:off x="0" y="0"/>
          <a:ext cx="0" cy="0"/>
          <a:chOff x="0" y="0"/>
          <a:chExt cx="0" cy="0"/>
        </a:xfrm>
      </p:grpSpPr>
      <p:pic>
        <p:nvPicPr>
          <p:cNvPr id="859" name="Google Shape;859;p8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860" name="Google Shape;860;p87"/>
          <p:cNvSpPr/>
          <p:nvPr/>
        </p:nvSpPr>
        <p:spPr>
          <a:xfrm rot="-5400000">
            <a:off x="2881314" y="-196340"/>
            <a:ext cx="992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1" name="Google Shape;861;p87"/>
          <p:cNvSpPr txBox="1"/>
          <p:nvPr/>
        </p:nvSpPr>
        <p:spPr>
          <a:xfrm>
            <a:off x="1029123" y="1896300"/>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TAC leadership in inviting speakers</a:t>
            </a:r>
            <a:endParaRPr sz="1600">
              <a:solidFill>
                <a:schemeClr val="lt1"/>
              </a:solidFill>
              <a:latin typeface="Gill Sans"/>
              <a:ea typeface="Gill Sans"/>
              <a:cs typeface="Gill Sans"/>
              <a:sym typeface="Gill Sans"/>
            </a:endParaRPr>
          </a:p>
        </p:txBody>
      </p:sp>
      <p:sp>
        <p:nvSpPr>
          <p:cNvPr id="862" name="Google Shape;862;p87"/>
          <p:cNvSpPr/>
          <p:nvPr/>
        </p:nvSpPr>
        <p:spPr>
          <a:xfrm rot="-5400000">
            <a:off x="2881314" y="855474"/>
            <a:ext cx="992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3" name="Google Shape;863;p87"/>
          <p:cNvSpPr txBox="1"/>
          <p:nvPr/>
        </p:nvSpPr>
        <p:spPr>
          <a:xfrm>
            <a:off x="1029123" y="2948114"/>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Share success stories, opportunities and challenges with the broader technical community</a:t>
            </a:r>
            <a:endParaRPr sz="1600">
              <a:solidFill>
                <a:schemeClr val="lt1"/>
              </a:solidFill>
              <a:latin typeface="Gill Sans"/>
              <a:ea typeface="Gill Sans"/>
              <a:cs typeface="Gill Sans"/>
              <a:sym typeface="Gill Sans"/>
            </a:endParaRPr>
          </a:p>
        </p:txBody>
      </p:sp>
      <p:sp>
        <p:nvSpPr>
          <p:cNvPr id="864" name="Google Shape;864;p87"/>
          <p:cNvSpPr/>
          <p:nvPr/>
        </p:nvSpPr>
        <p:spPr>
          <a:xfrm rot="-5400000">
            <a:off x="2881314" y="1907287"/>
            <a:ext cx="992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5" name="Google Shape;865;p87"/>
          <p:cNvSpPr txBox="1"/>
          <p:nvPr/>
        </p:nvSpPr>
        <p:spPr>
          <a:xfrm>
            <a:off x="1029123" y="3999927"/>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technical leadership for harmonization efforts with other open source projects</a:t>
            </a:r>
            <a:endParaRPr sz="1600">
              <a:solidFill>
                <a:schemeClr val="lt1"/>
              </a:solidFill>
              <a:latin typeface="Gill Sans"/>
              <a:ea typeface="Gill Sans"/>
              <a:cs typeface="Gill Sans"/>
              <a:sym typeface="Gill Sans"/>
            </a:endParaRPr>
          </a:p>
        </p:txBody>
      </p:sp>
      <p:sp>
        <p:nvSpPr>
          <p:cNvPr id="866" name="Google Shape;866;p87"/>
          <p:cNvSpPr/>
          <p:nvPr/>
        </p:nvSpPr>
        <p:spPr>
          <a:xfrm rot="-5400000">
            <a:off x="8309809" y="-196340"/>
            <a:ext cx="992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7" name="Google Shape;867;p87"/>
          <p:cNvSpPr txBox="1"/>
          <p:nvPr/>
        </p:nvSpPr>
        <p:spPr>
          <a:xfrm>
            <a:off x="6457618" y="1896300"/>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Attend TAC Bi-weekly calls, participate in the discussion, volunteer</a:t>
            </a:r>
            <a:endParaRPr sz="1600">
              <a:solidFill>
                <a:schemeClr val="lt1"/>
              </a:solidFill>
              <a:latin typeface="Gill Sans"/>
              <a:ea typeface="Gill Sans"/>
              <a:cs typeface="Gill Sans"/>
              <a:sym typeface="Gill Sans"/>
            </a:endParaRPr>
          </a:p>
        </p:txBody>
      </p:sp>
      <p:sp>
        <p:nvSpPr>
          <p:cNvPr id="868" name="Google Shape;868;p87"/>
          <p:cNvSpPr/>
          <p:nvPr/>
        </p:nvSpPr>
        <p:spPr>
          <a:xfrm rot="-5400000">
            <a:off x="8309809" y="855474"/>
            <a:ext cx="992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69" name="Google Shape;869;p87"/>
          <p:cNvSpPr txBox="1"/>
          <p:nvPr/>
        </p:nvSpPr>
        <p:spPr>
          <a:xfrm>
            <a:off x="6457618" y="2948114"/>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Identify opportunities for collaboration on common interests and initiatives, seek input from peers</a:t>
            </a:r>
            <a:endParaRPr sz="1600">
              <a:solidFill>
                <a:schemeClr val="lt1"/>
              </a:solidFill>
              <a:latin typeface="Gill Sans"/>
              <a:ea typeface="Gill Sans"/>
              <a:cs typeface="Gill Sans"/>
              <a:sym typeface="Gill Sans"/>
            </a:endParaRPr>
          </a:p>
        </p:txBody>
      </p:sp>
      <p:sp>
        <p:nvSpPr>
          <p:cNvPr id="870" name="Google Shape;870;p87"/>
          <p:cNvSpPr/>
          <p:nvPr/>
        </p:nvSpPr>
        <p:spPr>
          <a:xfrm rot="-5400000">
            <a:off x="8309809" y="1907287"/>
            <a:ext cx="992400" cy="51777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1" name="Google Shape;871;p87"/>
          <p:cNvSpPr txBox="1"/>
          <p:nvPr/>
        </p:nvSpPr>
        <p:spPr>
          <a:xfrm>
            <a:off x="6457618" y="3999927"/>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Clr>
                <a:srgbClr val="000000"/>
              </a:buClr>
              <a:buSzPts val="1100"/>
              <a:buFont typeface="Arial"/>
              <a:buNone/>
            </a:pPr>
            <a:r>
              <a:rPr lang="en-US" sz="1600">
                <a:solidFill>
                  <a:schemeClr val="lt1"/>
                </a:solidFill>
                <a:latin typeface="Gill Sans"/>
                <a:ea typeface="Gill Sans"/>
                <a:cs typeface="Gill Sans"/>
                <a:sym typeface="Gill Sans"/>
              </a:rPr>
              <a:t>Support TAC in hosting and sponsoring intra-project and inter-project developer events</a:t>
            </a:r>
            <a:endParaRPr sz="1600">
              <a:solidFill>
                <a:schemeClr val="lt1"/>
              </a:solidFill>
              <a:latin typeface="Gill Sans"/>
              <a:ea typeface="Gill Sans"/>
              <a:cs typeface="Gill Sans"/>
              <a:sym typeface="Gill Sans"/>
            </a:endParaRPr>
          </a:p>
        </p:txBody>
      </p:sp>
      <p:sp>
        <p:nvSpPr>
          <p:cNvPr id="872" name="Google Shape;872;p87"/>
          <p:cNvSpPr/>
          <p:nvPr/>
        </p:nvSpPr>
        <p:spPr>
          <a:xfrm rot="-5400000">
            <a:off x="2881300" y="2959100"/>
            <a:ext cx="992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3" name="Google Shape;873;p87"/>
          <p:cNvSpPr txBox="1"/>
          <p:nvPr/>
        </p:nvSpPr>
        <p:spPr>
          <a:xfrm>
            <a:off x="1029109" y="5051740"/>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chemeClr val="lt1"/>
                </a:solidFill>
                <a:latin typeface="Gill Sans"/>
                <a:ea typeface="Gill Sans"/>
                <a:cs typeface="Gill Sans"/>
                <a:sym typeface="Gill Sans"/>
              </a:rPr>
              <a:t>Support TAC in evaluating new projects for inclusion in LF AI &amp; Data; recommend new projects</a:t>
            </a:r>
            <a:endParaRPr sz="1600">
              <a:solidFill>
                <a:schemeClr val="lt1"/>
              </a:solidFill>
              <a:latin typeface="Gill Sans"/>
              <a:ea typeface="Gill Sans"/>
              <a:cs typeface="Gill Sans"/>
              <a:sym typeface="Gill Sans"/>
            </a:endParaRPr>
          </a:p>
        </p:txBody>
      </p:sp>
      <p:sp>
        <p:nvSpPr>
          <p:cNvPr id="874" name="Google Shape;874;p87"/>
          <p:cNvSpPr/>
          <p:nvPr/>
        </p:nvSpPr>
        <p:spPr>
          <a:xfrm rot="-5400000">
            <a:off x="8309795" y="2959100"/>
            <a:ext cx="992400" cy="51777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875" name="Google Shape;875;p87"/>
          <p:cNvSpPr txBox="1"/>
          <p:nvPr/>
        </p:nvSpPr>
        <p:spPr>
          <a:xfrm>
            <a:off x="6457603" y="5051740"/>
            <a:ext cx="4937100" cy="9723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Clr>
                <a:srgbClr val="000000"/>
              </a:buClr>
              <a:buSzPts val="1100"/>
              <a:buFont typeface="Arial"/>
              <a:buNone/>
            </a:pPr>
            <a:r>
              <a:rPr lang="en-US" sz="1600">
                <a:solidFill>
                  <a:schemeClr val="lt1"/>
                </a:solidFill>
                <a:latin typeface="Gill Sans"/>
                <a:ea typeface="Gill Sans"/>
                <a:cs typeface="Gill Sans"/>
                <a:sym typeface="Gill Sans"/>
              </a:rPr>
              <a:t>Support TAC Chair working with the GB to highlight opportunities and needed resource </a:t>
            </a:r>
            <a:endParaRPr sz="1600">
              <a:solidFill>
                <a:schemeClr val="lt1"/>
              </a:solidFill>
              <a:latin typeface="Gill Sans"/>
              <a:ea typeface="Gill Sans"/>
              <a:cs typeface="Gill Sans"/>
              <a:sym typeface="Gill Sans"/>
            </a:endParaRPr>
          </a:p>
        </p:txBody>
      </p:sp>
      <p:sp>
        <p:nvSpPr>
          <p:cNvPr id="876" name="Google Shape;876;p87"/>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Ways to Get Involved with the TAC</a:t>
            </a:r>
            <a:endParaRPr/>
          </a:p>
        </p:txBody>
      </p:sp>
      <p:pic>
        <p:nvPicPr>
          <p:cNvPr id="877" name="Google Shape;877;p87"/>
          <p:cNvPicPr preferRelativeResize="0"/>
          <p:nvPr/>
        </p:nvPicPr>
        <p:blipFill>
          <a:blip r:embed="rId4">
            <a:alphaModFix/>
          </a:blip>
          <a:stretch>
            <a:fillRect/>
          </a:stretch>
        </p:blipFill>
        <p:spPr>
          <a:xfrm>
            <a:off x="1029108" y="2295374"/>
            <a:ext cx="212074" cy="194276"/>
          </a:xfrm>
          <a:prstGeom prst="rect">
            <a:avLst/>
          </a:prstGeom>
          <a:noFill/>
          <a:ln>
            <a:noFill/>
          </a:ln>
        </p:spPr>
      </p:pic>
      <p:pic>
        <p:nvPicPr>
          <p:cNvPr id="878" name="Google Shape;878;p87"/>
          <p:cNvPicPr preferRelativeResize="0"/>
          <p:nvPr/>
        </p:nvPicPr>
        <p:blipFill>
          <a:blip r:embed="rId4">
            <a:alphaModFix/>
          </a:blip>
          <a:stretch>
            <a:fillRect/>
          </a:stretch>
        </p:blipFill>
        <p:spPr>
          <a:xfrm>
            <a:off x="1029108" y="3347177"/>
            <a:ext cx="212074" cy="194276"/>
          </a:xfrm>
          <a:prstGeom prst="rect">
            <a:avLst/>
          </a:prstGeom>
          <a:noFill/>
          <a:ln>
            <a:noFill/>
          </a:ln>
        </p:spPr>
      </p:pic>
      <p:pic>
        <p:nvPicPr>
          <p:cNvPr id="879" name="Google Shape;879;p87"/>
          <p:cNvPicPr preferRelativeResize="0"/>
          <p:nvPr/>
        </p:nvPicPr>
        <p:blipFill>
          <a:blip r:embed="rId4">
            <a:alphaModFix/>
          </a:blip>
          <a:stretch>
            <a:fillRect/>
          </a:stretch>
        </p:blipFill>
        <p:spPr>
          <a:xfrm>
            <a:off x="1029108" y="4399002"/>
            <a:ext cx="212074" cy="194276"/>
          </a:xfrm>
          <a:prstGeom prst="rect">
            <a:avLst/>
          </a:prstGeom>
          <a:noFill/>
          <a:ln>
            <a:noFill/>
          </a:ln>
        </p:spPr>
      </p:pic>
      <p:pic>
        <p:nvPicPr>
          <p:cNvPr id="880" name="Google Shape;880;p87"/>
          <p:cNvPicPr preferRelativeResize="0"/>
          <p:nvPr/>
        </p:nvPicPr>
        <p:blipFill>
          <a:blip r:embed="rId4">
            <a:alphaModFix/>
          </a:blip>
          <a:stretch>
            <a:fillRect/>
          </a:stretch>
        </p:blipFill>
        <p:spPr>
          <a:xfrm>
            <a:off x="1029108" y="5450817"/>
            <a:ext cx="212074" cy="194276"/>
          </a:xfrm>
          <a:prstGeom prst="rect">
            <a:avLst/>
          </a:prstGeom>
          <a:noFill/>
          <a:ln>
            <a:noFill/>
          </a:ln>
        </p:spPr>
      </p:pic>
      <p:pic>
        <p:nvPicPr>
          <p:cNvPr id="881" name="Google Shape;881;p87"/>
          <p:cNvPicPr preferRelativeResize="0"/>
          <p:nvPr/>
        </p:nvPicPr>
        <p:blipFill>
          <a:blip r:embed="rId4">
            <a:alphaModFix/>
          </a:blip>
          <a:stretch>
            <a:fillRect/>
          </a:stretch>
        </p:blipFill>
        <p:spPr>
          <a:xfrm>
            <a:off x="6457624" y="2295374"/>
            <a:ext cx="212074" cy="194276"/>
          </a:xfrm>
          <a:prstGeom prst="rect">
            <a:avLst/>
          </a:prstGeom>
          <a:noFill/>
          <a:ln>
            <a:noFill/>
          </a:ln>
        </p:spPr>
      </p:pic>
      <p:pic>
        <p:nvPicPr>
          <p:cNvPr id="882" name="Google Shape;882;p87"/>
          <p:cNvPicPr preferRelativeResize="0"/>
          <p:nvPr/>
        </p:nvPicPr>
        <p:blipFill>
          <a:blip r:embed="rId4">
            <a:alphaModFix/>
          </a:blip>
          <a:stretch>
            <a:fillRect/>
          </a:stretch>
        </p:blipFill>
        <p:spPr>
          <a:xfrm>
            <a:off x="6457624" y="3347177"/>
            <a:ext cx="212074" cy="194276"/>
          </a:xfrm>
          <a:prstGeom prst="rect">
            <a:avLst/>
          </a:prstGeom>
          <a:noFill/>
          <a:ln>
            <a:noFill/>
          </a:ln>
        </p:spPr>
      </p:pic>
      <p:pic>
        <p:nvPicPr>
          <p:cNvPr id="883" name="Google Shape;883;p87"/>
          <p:cNvPicPr preferRelativeResize="0"/>
          <p:nvPr/>
        </p:nvPicPr>
        <p:blipFill>
          <a:blip r:embed="rId4">
            <a:alphaModFix/>
          </a:blip>
          <a:stretch>
            <a:fillRect/>
          </a:stretch>
        </p:blipFill>
        <p:spPr>
          <a:xfrm>
            <a:off x="6457624" y="4399002"/>
            <a:ext cx="212074" cy="194276"/>
          </a:xfrm>
          <a:prstGeom prst="rect">
            <a:avLst/>
          </a:prstGeom>
          <a:noFill/>
          <a:ln>
            <a:noFill/>
          </a:ln>
        </p:spPr>
      </p:pic>
      <p:pic>
        <p:nvPicPr>
          <p:cNvPr id="884" name="Google Shape;884;p87"/>
          <p:cNvPicPr preferRelativeResize="0"/>
          <p:nvPr/>
        </p:nvPicPr>
        <p:blipFill>
          <a:blip r:embed="rId4">
            <a:alphaModFix/>
          </a:blip>
          <a:stretch>
            <a:fillRect/>
          </a:stretch>
        </p:blipFill>
        <p:spPr>
          <a:xfrm>
            <a:off x="6457624" y="5450817"/>
            <a:ext cx="212074" cy="194276"/>
          </a:xfrm>
          <a:prstGeom prst="rect">
            <a:avLst/>
          </a:prstGeom>
          <a:noFill/>
          <a:ln>
            <a:noFill/>
          </a:ln>
        </p:spPr>
      </p:pic>
      <p:sp>
        <p:nvSpPr>
          <p:cNvPr id="885" name="Google Shape;885;p8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0" name="Shape 890"/>
        <p:cNvGrpSpPr/>
        <p:nvPr/>
      </p:nvGrpSpPr>
      <p:grpSpPr>
        <a:xfrm>
          <a:off x="0" y="0"/>
          <a:ext cx="0" cy="0"/>
          <a:chOff x="0" y="0"/>
          <a:chExt cx="0" cy="0"/>
        </a:xfrm>
      </p:grpSpPr>
      <p:pic>
        <p:nvPicPr>
          <p:cNvPr id="891" name="Google Shape;891;p8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892" name="Google Shape;892;p88"/>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solidFill>
                  <a:schemeClr val="accent1"/>
                </a:solidFill>
              </a:rPr>
              <a:t>Ways to Get Involved with the Trusted AI Committee</a:t>
            </a:r>
            <a:endParaRPr/>
          </a:p>
        </p:txBody>
      </p:sp>
      <p:sp>
        <p:nvSpPr>
          <p:cNvPr id="893" name="Google Shape;893;p8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894" name="Google Shape;894;p88"/>
          <p:cNvSpPr/>
          <p:nvPr/>
        </p:nvSpPr>
        <p:spPr>
          <a:xfrm rot="-5400000">
            <a:off x="1884259"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95" name="Google Shape;895;p88"/>
          <p:cNvSpPr txBox="1"/>
          <p:nvPr/>
        </p:nvSpPr>
        <p:spPr>
          <a:xfrm>
            <a:off x="786428"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Join the committee as a representative of your company</a:t>
            </a:r>
            <a:endParaRPr sz="1600">
              <a:solidFill>
                <a:srgbClr val="FFFFFF"/>
              </a:solidFill>
              <a:latin typeface="Gill Sans"/>
              <a:ea typeface="Gill Sans"/>
              <a:cs typeface="Gill Sans"/>
              <a:sym typeface="Gill Sans"/>
            </a:endParaRPr>
          </a:p>
        </p:txBody>
      </p:sp>
      <p:sp>
        <p:nvSpPr>
          <p:cNvPr id="896" name="Google Shape;896;p88"/>
          <p:cNvSpPr/>
          <p:nvPr/>
        </p:nvSpPr>
        <p:spPr>
          <a:xfrm rot="-5400000">
            <a:off x="1884259"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97" name="Google Shape;897;p88"/>
          <p:cNvSpPr txBox="1"/>
          <p:nvPr/>
        </p:nvSpPr>
        <p:spPr>
          <a:xfrm>
            <a:off x="786428"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Contribute to the LF AI &amp; Data landscape, promote in talks</a:t>
            </a:r>
            <a:endParaRPr sz="1600">
              <a:solidFill>
                <a:srgbClr val="FFFFFF"/>
              </a:solidFill>
              <a:latin typeface="Gill Sans"/>
              <a:ea typeface="Gill Sans"/>
              <a:cs typeface="Gill Sans"/>
              <a:sym typeface="Gill Sans"/>
            </a:endParaRPr>
          </a:p>
        </p:txBody>
      </p:sp>
      <p:sp>
        <p:nvSpPr>
          <p:cNvPr id="898" name="Google Shape;898;p88"/>
          <p:cNvSpPr/>
          <p:nvPr/>
        </p:nvSpPr>
        <p:spPr>
          <a:xfrm rot="-5400000">
            <a:off x="5531761"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899" name="Google Shape;899;p88"/>
          <p:cNvSpPr txBox="1"/>
          <p:nvPr/>
        </p:nvSpPr>
        <p:spPr>
          <a:xfrm>
            <a:off x="4433929"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Join the Trusted AI bi-weekly conference calls and contribute to ongoing efforts </a:t>
            </a:r>
            <a:endParaRPr sz="1600">
              <a:solidFill>
                <a:srgbClr val="FFFFFF"/>
              </a:solidFill>
              <a:latin typeface="Gill Sans"/>
              <a:ea typeface="Gill Sans"/>
              <a:cs typeface="Gill Sans"/>
              <a:sym typeface="Gill Sans"/>
            </a:endParaRPr>
          </a:p>
        </p:txBody>
      </p:sp>
      <p:sp>
        <p:nvSpPr>
          <p:cNvPr id="900" name="Google Shape;900;p88"/>
          <p:cNvSpPr/>
          <p:nvPr/>
        </p:nvSpPr>
        <p:spPr>
          <a:xfrm rot="-5400000">
            <a:off x="5531761"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01" name="Google Shape;901;p88"/>
          <p:cNvSpPr txBox="1"/>
          <p:nvPr/>
        </p:nvSpPr>
        <p:spPr>
          <a:xfrm>
            <a:off x="4433929"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Coordination at events, speaking proposals, booth attendance, demos, etc.</a:t>
            </a:r>
            <a:endParaRPr sz="1600">
              <a:solidFill>
                <a:srgbClr val="FFFFFF"/>
              </a:solidFill>
              <a:latin typeface="Gill Sans"/>
              <a:ea typeface="Gill Sans"/>
              <a:cs typeface="Gill Sans"/>
              <a:sym typeface="Gill Sans"/>
            </a:endParaRPr>
          </a:p>
        </p:txBody>
      </p:sp>
      <p:sp>
        <p:nvSpPr>
          <p:cNvPr id="902" name="Google Shape;902;p88"/>
          <p:cNvSpPr/>
          <p:nvPr/>
        </p:nvSpPr>
        <p:spPr>
          <a:xfrm rot="-5400000">
            <a:off x="1884250"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03" name="Google Shape;903;p88"/>
          <p:cNvSpPr txBox="1"/>
          <p:nvPr/>
        </p:nvSpPr>
        <p:spPr>
          <a:xfrm>
            <a:off x="786419"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Host your Ethics related projects in the LF AI Data Foundation</a:t>
            </a:r>
            <a:endParaRPr sz="1600">
              <a:solidFill>
                <a:srgbClr val="FFFFFF"/>
              </a:solidFill>
              <a:latin typeface="Gill Sans"/>
              <a:ea typeface="Gill Sans"/>
              <a:cs typeface="Gill Sans"/>
              <a:sym typeface="Gill Sans"/>
            </a:endParaRPr>
          </a:p>
        </p:txBody>
      </p:sp>
      <p:sp>
        <p:nvSpPr>
          <p:cNvPr id="904" name="Google Shape;904;p88"/>
          <p:cNvSpPr/>
          <p:nvPr/>
        </p:nvSpPr>
        <p:spPr>
          <a:xfrm rot="-5400000">
            <a:off x="5531751"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05" name="Google Shape;905;p88"/>
          <p:cNvSpPr txBox="1"/>
          <p:nvPr/>
        </p:nvSpPr>
        <p:spPr>
          <a:xfrm>
            <a:off x="4433920"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Help secure user stories about LF AI &amp; Data based deployments</a:t>
            </a:r>
            <a:endParaRPr sz="1600">
              <a:solidFill>
                <a:srgbClr val="FFFFFF"/>
              </a:solidFill>
              <a:latin typeface="Gill Sans"/>
              <a:ea typeface="Gill Sans"/>
              <a:cs typeface="Gill Sans"/>
              <a:sym typeface="Gill Sans"/>
            </a:endParaRPr>
          </a:p>
        </p:txBody>
      </p:sp>
      <p:sp>
        <p:nvSpPr>
          <p:cNvPr id="906" name="Google Shape;906;p88"/>
          <p:cNvSpPr/>
          <p:nvPr/>
        </p:nvSpPr>
        <p:spPr>
          <a:xfrm rot="-5400000">
            <a:off x="9179116" y="995383"/>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07" name="Google Shape;907;p88"/>
          <p:cNvSpPr txBox="1"/>
          <p:nvPr/>
        </p:nvSpPr>
        <p:spPr>
          <a:xfrm>
            <a:off x="8081284" y="2254846"/>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Promote the work of the Trusted AI committee, invite your collaborators to participate</a:t>
            </a:r>
            <a:endParaRPr sz="1600">
              <a:solidFill>
                <a:srgbClr val="FFFFFF"/>
              </a:solidFill>
              <a:latin typeface="Gill Sans"/>
              <a:ea typeface="Gill Sans"/>
              <a:cs typeface="Gill Sans"/>
              <a:sym typeface="Gill Sans"/>
            </a:endParaRPr>
          </a:p>
        </p:txBody>
      </p:sp>
      <p:sp>
        <p:nvSpPr>
          <p:cNvPr id="908" name="Google Shape;908;p88"/>
          <p:cNvSpPr/>
          <p:nvPr/>
        </p:nvSpPr>
        <p:spPr>
          <a:xfrm rot="-5400000">
            <a:off x="9179116" y="2012779"/>
            <a:ext cx="960000" cy="3478800"/>
          </a:xfrm>
          <a:prstGeom prst="roundRect">
            <a:avLst>
              <a:gd fmla="val 50000" name="adj"/>
            </a:avLst>
          </a:prstGeom>
          <a:solidFill>
            <a:srgbClr val="1096D5"/>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09" name="Google Shape;909;p88"/>
          <p:cNvSpPr txBox="1"/>
          <p:nvPr/>
        </p:nvSpPr>
        <p:spPr>
          <a:xfrm>
            <a:off x="8081284" y="3272242"/>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Subscribe to the mailing list and participate in discussions</a:t>
            </a:r>
            <a:endParaRPr sz="1600">
              <a:solidFill>
                <a:srgbClr val="FFFFFF"/>
              </a:solidFill>
              <a:latin typeface="Gill Sans"/>
              <a:ea typeface="Gill Sans"/>
              <a:cs typeface="Gill Sans"/>
              <a:sym typeface="Gill Sans"/>
            </a:endParaRPr>
          </a:p>
        </p:txBody>
      </p:sp>
      <p:sp>
        <p:nvSpPr>
          <p:cNvPr id="910" name="Google Shape;910;p88"/>
          <p:cNvSpPr/>
          <p:nvPr/>
        </p:nvSpPr>
        <p:spPr>
          <a:xfrm rot="-5400000">
            <a:off x="9179106" y="3030175"/>
            <a:ext cx="960000" cy="3478800"/>
          </a:xfrm>
          <a:prstGeom prst="roundRect">
            <a:avLst>
              <a:gd fmla="val 50000" name="adj"/>
            </a:avLst>
          </a:prstGeom>
          <a:solidFill>
            <a:srgbClr val="434343"/>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sz="1600">
              <a:latin typeface="Gill Sans"/>
              <a:ea typeface="Gill Sans"/>
              <a:cs typeface="Gill Sans"/>
              <a:sym typeface="Gill Sans"/>
            </a:endParaRPr>
          </a:p>
        </p:txBody>
      </p:sp>
      <p:sp>
        <p:nvSpPr>
          <p:cNvPr id="911" name="Google Shape;911;p88"/>
          <p:cNvSpPr txBox="1"/>
          <p:nvPr/>
        </p:nvSpPr>
        <p:spPr>
          <a:xfrm>
            <a:off x="8081275" y="4289639"/>
            <a:ext cx="3317400" cy="940500"/>
          </a:xfrm>
          <a:prstGeom prst="rect">
            <a:avLst/>
          </a:prstGeom>
          <a:noFill/>
          <a:ln>
            <a:noFill/>
          </a:ln>
        </p:spPr>
        <p:txBody>
          <a:bodyPr anchorCtr="0" anchor="ctr" bIns="121900" lIns="121900" spcFirstLastPara="1" rIns="121900" wrap="square" tIns="121900">
            <a:noAutofit/>
          </a:bodyPr>
          <a:lstStyle/>
          <a:p>
            <a:pPr indent="0" lvl="0" marL="182880" marR="182880" rtl="0" algn="l">
              <a:spcBef>
                <a:spcPts val="0"/>
              </a:spcBef>
              <a:spcAft>
                <a:spcPts val="0"/>
              </a:spcAft>
              <a:buNone/>
            </a:pPr>
            <a:r>
              <a:rPr lang="en-US" sz="1600">
                <a:solidFill>
                  <a:srgbClr val="FFFFFF"/>
                </a:solidFill>
                <a:latin typeface="Gill Sans"/>
                <a:ea typeface="Gill Sans"/>
                <a:cs typeface="Gill Sans"/>
                <a:sym typeface="Gill Sans"/>
              </a:rPr>
              <a:t>Invite prominent researchers and developers in the space to speak to the LF AI &amp; Data  community</a:t>
            </a:r>
            <a:endParaRPr sz="1600">
              <a:solidFill>
                <a:srgbClr val="FFFFFF"/>
              </a:solidFill>
              <a:latin typeface="Gill Sans"/>
              <a:ea typeface="Gill Sans"/>
              <a:cs typeface="Gill Sans"/>
              <a:sym typeface="Gill Sans"/>
            </a:endParaRPr>
          </a:p>
        </p:txBody>
      </p:sp>
      <p:pic>
        <p:nvPicPr>
          <p:cNvPr id="912" name="Google Shape;912;p88"/>
          <p:cNvPicPr preferRelativeResize="0"/>
          <p:nvPr/>
        </p:nvPicPr>
        <p:blipFill>
          <a:blip r:embed="rId4">
            <a:alphaModFix/>
          </a:blip>
          <a:stretch>
            <a:fillRect/>
          </a:stretch>
        </p:blipFill>
        <p:spPr>
          <a:xfrm>
            <a:off x="786438" y="2614183"/>
            <a:ext cx="207879" cy="187919"/>
          </a:xfrm>
          <a:prstGeom prst="rect">
            <a:avLst/>
          </a:prstGeom>
          <a:noFill/>
          <a:ln>
            <a:noFill/>
          </a:ln>
        </p:spPr>
      </p:pic>
      <p:pic>
        <p:nvPicPr>
          <p:cNvPr id="913" name="Google Shape;913;p88"/>
          <p:cNvPicPr preferRelativeResize="0"/>
          <p:nvPr/>
        </p:nvPicPr>
        <p:blipFill>
          <a:blip r:embed="rId4">
            <a:alphaModFix/>
          </a:blip>
          <a:stretch>
            <a:fillRect/>
          </a:stretch>
        </p:blipFill>
        <p:spPr>
          <a:xfrm>
            <a:off x="786438" y="3631591"/>
            <a:ext cx="207879" cy="187919"/>
          </a:xfrm>
          <a:prstGeom prst="rect">
            <a:avLst/>
          </a:prstGeom>
          <a:noFill/>
          <a:ln>
            <a:noFill/>
          </a:ln>
        </p:spPr>
      </p:pic>
      <p:pic>
        <p:nvPicPr>
          <p:cNvPr id="914" name="Google Shape;914;p88"/>
          <p:cNvPicPr preferRelativeResize="0"/>
          <p:nvPr/>
        </p:nvPicPr>
        <p:blipFill>
          <a:blip r:embed="rId4">
            <a:alphaModFix/>
          </a:blip>
          <a:stretch>
            <a:fillRect/>
          </a:stretch>
        </p:blipFill>
        <p:spPr>
          <a:xfrm>
            <a:off x="786438" y="4648988"/>
            <a:ext cx="207879" cy="187919"/>
          </a:xfrm>
          <a:prstGeom prst="rect">
            <a:avLst/>
          </a:prstGeom>
          <a:noFill/>
          <a:ln>
            <a:noFill/>
          </a:ln>
        </p:spPr>
      </p:pic>
      <p:pic>
        <p:nvPicPr>
          <p:cNvPr id="915" name="Google Shape;915;p88"/>
          <p:cNvPicPr preferRelativeResize="0"/>
          <p:nvPr/>
        </p:nvPicPr>
        <p:blipFill>
          <a:blip r:embed="rId4">
            <a:alphaModFix/>
          </a:blip>
          <a:stretch>
            <a:fillRect/>
          </a:stretch>
        </p:blipFill>
        <p:spPr>
          <a:xfrm>
            <a:off x="4433867" y="2614183"/>
            <a:ext cx="207879" cy="187919"/>
          </a:xfrm>
          <a:prstGeom prst="rect">
            <a:avLst/>
          </a:prstGeom>
          <a:noFill/>
          <a:ln>
            <a:noFill/>
          </a:ln>
        </p:spPr>
      </p:pic>
      <p:pic>
        <p:nvPicPr>
          <p:cNvPr id="916" name="Google Shape;916;p88"/>
          <p:cNvPicPr preferRelativeResize="0"/>
          <p:nvPr/>
        </p:nvPicPr>
        <p:blipFill>
          <a:blip r:embed="rId4">
            <a:alphaModFix/>
          </a:blip>
          <a:stretch>
            <a:fillRect/>
          </a:stretch>
        </p:blipFill>
        <p:spPr>
          <a:xfrm>
            <a:off x="4433867" y="3631591"/>
            <a:ext cx="207879" cy="187919"/>
          </a:xfrm>
          <a:prstGeom prst="rect">
            <a:avLst/>
          </a:prstGeom>
          <a:noFill/>
          <a:ln>
            <a:noFill/>
          </a:ln>
        </p:spPr>
      </p:pic>
      <p:pic>
        <p:nvPicPr>
          <p:cNvPr id="917" name="Google Shape;917;p88"/>
          <p:cNvPicPr preferRelativeResize="0"/>
          <p:nvPr/>
        </p:nvPicPr>
        <p:blipFill>
          <a:blip r:embed="rId4">
            <a:alphaModFix/>
          </a:blip>
          <a:stretch>
            <a:fillRect/>
          </a:stretch>
        </p:blipFill>
        <p:spPr>
          <a:xfrm>
            <a:off x="4433867" y="4648988"/>
            <a:ext cx="207879" cy="187919"/>
          </a:xfrm>
          <a:prstGeom prst="rect">
            <a:avLst/>
          </a:prstGeom>
          <a:noFill/>
          <a:ln>
            <a:noFill/>
          </a:ln>
        </p:spPr>
      </p:pic>
      <p:pic>
        <p:nvPicPr>
          <p:cNvPr id="918" name="Google Shape;918;p88"/>
          <p:cNvPicPr preferRelativeResize="0"/>
          <p:nvPr/>
        </p:nvPicPr>
        <p:blipFill>
          <a:blip r:embed="rId4">
            <a:alphaModFix/>
          </a:blip>
          <a:stretch>
            <a:fillRect/>
          </a:stretch>
        </p:blipFill>
        <p:spPr>
          <a:xfrm>
            <a:off x="8081442" y="2614183"/>
            <a:ext cx="207879" cy="187919"/>
          </a:xfrm>
          <a:prstGeom prst="rect">
            <a:avLst/>
          </a:prstGeom>
          <a:noFill/>
          <a:ln>
            <a:noFill/>
          </a:ln>
        </p:spPr>
      </p:pic>
      <p:pic>
        <p:nvPicPr>
          <p:cNvPr id="919" name="Google Shape;919;p88"/>
          <p:cNvPicPr preferRelativeResize="0"/>
          <p:nvPr/>
        </p:nvPicPr>
        <p:blipFill>
          <a:blip r:embed="rId4">
            <a:alphaModFix/>
          </a:blip>
          <a:stretch>
            <a:fillRect/>
          </a:stretch>
        </p:blipFill>
        <p:spPr>
          <a:xfrm>
            <a:off x="8081442" y="3631591"/>
            <a:ext cx="207879" cy="187919"/>
          </a:xfrm>
          <a:prstGeom prst="rect">
            <a:avLst/>
          </a:prstGeom>
          <a:noFill/>
          <a:ln>
            <a:noFill/>
          </a:ln>
        </p:spPr>
      </p:pic>
      <p:pic>
        <p:nvPicPr>
          <p:cNvPr id="920" name="Google Shape;920;p88"/>
          <p:cNvPicPr preferRelativeResize="0"/>
          <p:nvPr/>
        </p:nvPicPr>
        <p:blipFill>
          <a:blip r:embed="rId4">
            <a:alphaModFix/>
          </a:blip>
          <a:stretch>
            <a:fillRect/>
          </a:stretch>
        </p:blipFill>
        <p:spPr>
          <a:xfrm>
            <a:off x="8081442" y="4648988"/>
            <a:ext cx="207879" cy="187919"/>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4" name="Shape 174"/>
        <p:cNvGrpSpPr/>
        <p:nvPr/>
      </p:nvGrpSpPr>
      <p:grpSpPr>
        <a:xfrm>
          <a:off x="0" y="0"/>
          <a:ext cx="0" cy="0"/>
          <a:chOff x="0" y="0"/>
          <a:chExt cx="0" cy="0"/>
        </a:xfrm>
      </p:grpSpPr>
      <p:pic>
        <p:nvPicPr>
          <p:cNvPr id="175" name="Google Shape;175;p26"/>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76" name="Google Shape;176;p26"/>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solidFill>
                  <a:srgbClr val="FFFFFF"/>
                </a:solidFill>
              </a:rPr>
              <a:t>Governance </a:t>
            </a:r>
            <a:endParaRPr>
              <a:solidFill>
                <a:srgbClr val="FFFFFF"/>
              </a:solidFill>
            </a:endParaRPr>
          </a:p>
        </p:txBody>
      </p:sp>
      <p:sp>
        <p:nvSpPr>
          <p:cNvPr id="177" name="Google Shape;177;p26"/>
          <p:cNvSpPr txBox="1"/>
          <p:nvPr>
            <p:ph idx="1" type="body"/>
          </p:nvPr>
        </p:nvSpPr>
        <p:spPr>
          <a:xfrm>
            <a:off x="624840" y="1335088"/>
            <a:ext cx="10933800" cy="4351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None/>
            </a:pPr>
            <a:r>
              <a:rPr lang="en-US">
                <a:solidFill>
                  <a:srgbClr val="FFFFFF"/>
                </a:solidFill>
              </a:rPr>
              <a:t>LF AI</a:t>
            </a:r>
            <a:r>
              <a:rPr lang="en-US">
                <a:solidFill>
                  <a:srgbClr val="FFFFFF"/>
                </a:solidFill>
              </a:rPr>
              <a:t> &amp; Data is a single funding effort to support technical projects hosted under the Foundation.</a:t>
            </a:r>
            <a:endParaRPr>
              <a:solidFill>
                <a:srgbClr val="FFFFFF"/>
              </a:solidFill>
            </a:endParaRPr>
          </a:p>
          <a:p>
            <a:pPr indent="0" lvl="0" marL="0" rtl="0" algn="l">
              <a:lnSpc>
                <a:spcPct val="100000"/>
              </a:lnSpc>
              <a:spcBef>
                <a:spcPts val="1000"/>
              </a:spcBef>
              <a:spcAft>
                <a:spcPts val="0"/>
              </a:spcAft>
              <a:buNone/>
            </a:pPr>
            <a:r>
              <a:t/>
            </a:r>
            <a:endParaRPr>
              <a:solidFill>
                <a:srgbClr val="FFFFFF"/>
              </a:solidFill>
            </a:endParaRPr>
          </a:p>
          <a:p>
            <a:pPr indent="0" lvl="0" marL="0" rtl="0" algn="l">
              <a:lnSpc>
                <a:spcPct val="100000"/>
              </a:lnSpc>
              <a:spcBef>
                <a:spcPts val="1000"/>
              </a:spcBef>
              <a:spcAft>
                <a:spcPts val="0"/>
              </a:spcAft>
              <a:buNone/>
            </a:pPr>
            <a:r>
              <a:rPr lang="en-US">
                <a:solidFill>
                  <a:srgbClr val="FFFFFF"/>
                </a:solidFill>
              </a:rPr>
              <a:t>Technical projects have their own technical governance following our principle of separation of technical governance from funding governance.</a:t>
            </a:r>
            <a:endParaRPr>
              <a:solidFill>
                <a:srgbClr val="FFFFFF"/>
              </a:solidFill>
            </a:endParaRPr>
          </a:p>
          <a:p>
            <a:pPr indent="0" lvl="0" marL="0" rtl="0" algn="l">
              <a:lnSpc>
                <a:spcPct val="100000"/>
              </a:lnSpc>
              <a:spcBef>
                <a:spcPts val="1000"/>
              </a:spcBef>
              <a:spcAft>
                <a:spcPts val="0"/>
              </a:spcAft>
              <a:buNone/>
            </a:pPr>
            <a:r>
              <a:t/>
            </a:r>
            <a:endParaRPr>
              <a:solidFill>
                <a:srgbClr val="FFFFFF"/>
              </a:solidFill>
            </a:endParaRPr>
          </a:p>
          <a:p>
            <a:pPr indent="0" lvl="0" marL="0" rtl="0" algn="l">
              <a:spcBef>
                <a:spcPts val="1000"/>
              </a:spcBef>
              <a:spcAft>
                <a:spcPts val="0"/>
              </a:spcAft>
              <a:buNone/>
            </a:pPr>
            <a:r>
              <a:rPr lang="en-US">
                <a:solidFill>
                  <a:srgbClr val="FFFFFF"/>
                </a:solidFill>
              </a:rPr>
              <a:t>The Foundation’s Charter is available from </a:t>
            </a:r>
            <a:r>
              <a:rPr lang="en-US" u="sng">
                <a:solidFill>
                  <a:schemeClr val="hlink"/>
                </a:solidFill>
                <a:hlinkClick r:id="rId4"/>
              </a:rPr>
              <a:t>https://lfaidata.foundation</a:t>
            </a:r>
            <a:r>
              <a:rPr lang="en-US"/>
              <a:t>.</a:t>
            </a:r>
            <a:endParaRPr>
              <a:solidFill>
                <a:srgbClr val="FFFFFF"/>
              </a:solidFill>
            </a:endParaRPr>
          </a:p>
          <a:p>
            <a:pPr indent="0" lvl="0" marL="0" rtl="0" algn="l">
              <a:lnSpc>
                <a:spcPct val="100000"/>
              </a:lnSpc>
              <a:spcBef>
                <a:spcPts val="1000"/>
              </a:spcBef>
              <a:spcAft>
                <a:spcPts val="0"/>
              </a:spcAft>
              <a:buNone/>
            </a:pPr>
            <a:r>
              <a:t/>
            </a:r>
            <a:endParaRPr>
              <a:solidFill>
                <a:srgbClr val="FFFFFF"/>
              </a:solidFill>
            </a:endParaRPr>
          </a:p>
        </p:txBody>
      </p:sp>
      <p:sp>
        <p:nvSpPr>
          <p:cNvPr id="178" name="Google Shape;178;p26"/>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pic>
        <p:nvPicPr>
          <p:cNvPr id="926" name="Google Shape;926;p89"/>
          <p:cNvPicPr preferRelativeResize="0"/>
          <p:nvPr/>
        </p:nvPicPr>
        <p:blipFill>
          <a:blip r:embed="rId3">
            <a:alphaModFix/>
          </a:blip>
          <a:stretch>
            <a:fillRect/>
          </a:stretch>
        </p:blipFill>
        <p:spPr>
          <a:xfrm>
            <a:off x="0" y="0"/>
            <a:ext cx="12191999" cy="6858003"/>
          </a:xfrm>
          <a:prstGeom prst="rect">
            <a:avLst/>
          </a:prstGeom>
          <a:noFill/>
          <a:ln>
            <a:noFill/>
          </a:ln>
        </p:spPr>
      </p:pic>
      <p:pic>
        <p:nvPicPr>
          <p:cNvPr id="927" name="Google Shape;927;p89"/>
          <p:cNvPicPr preferRelativeResize="0"/>
          <p:nvPr/>
        </p:nvPicPr>
        <p:blipFill>
          <a:blip r:embed="rId4">
            <a:alphaModFix/>
          </a:blip>
          <a:stretch>
            <a:fillRect/>
          </a:stretch>
        </p:blipFill>
        <p:spPr>
          <a:xfrm>
            <a:off x="0" y="0"/>
            <a:ext cx="12192001" cy="6858001"/>
          </a:xfrm>
          <a:prstGeom prst="rect">
            <a:avLst/>
          </a:prstGeom>
          <a:noFill/>
          <a:ln>
            <a:noFill/>
          </a:ln>
        </p:spPr>
      </p:pic>
      <p:sp>
        <p:nvSpPr>
          <p:cNvPr id="928" name="Google Shape;928;p89"/>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Members - Display Your </a:t>
            </a:r>
            <a:r>
              <a:rPr lang="en-US"/>
              <a:t>LF AI</a:t>
            </a:r>
            <a:r>
              <a:rPr lang="en-US"/>
              <a:t> &amp; Data Membership Badge</a:t>
            </a:r>
            <a:endParaRPr/>
          </a:p>
        </p:txBody>
      </p:sp>
      <p:sp>
        <p:nvSpPr>
          <p:cNvPr id="929" name="Google Shape;929;p89"/>
          <p:cNvSpPr txBox="1"/>
          <p:nvPr>
            <p:ph idx="4294967295" type="body"/>
          </p:nvPr>
        </p:nvSpPr>
        <p:spPr>
          <a:xfrm>
            <a:off x="624845" y="1335100"/>
            <a:ext cx="54711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FFFFFF"/>
              </a:buClr>
              <a:buSzPts val="2400"/>
              <a:buChar char="›"/>
            </a:pPr>
            <a:r>
              <a:rPr lang="en-US" sz="2400">
                <a:solidFill>
                  <a:srgbClr val="FFFFFF"/>
                </a:solidFill>
              </a:rPr>
              <a:t>As an </a:t>
            </a:r>
            <a:r>
              <a:rPr lang="en-US" sz="2400">
                <a:solidFill>
                  <a:srgbClr val="FFFFFF"/>
                </a:solidFill>
              </a:rPr>
              <a:t>LF AI</a:t>
            </a:r>
            <a:r>
              <a:rPr lang="en-US" sz="2400">
                <a:solidFill>
                  <a:srgbClr val="FFFFFF"/>
                </a:solidFill>
              </a:rPr>
              <a:t> &amp; Data member, we encourage you to download your membership badge to display on your website and collateral, as well as in trade show booths</a:t>
            </a:r>
            <a:endParaRPr sz="2400">
              <a:solidFill>
                <a:srgbClr val="FFFFFF"/>
              </a:solidFill>
            </a:endParaRPr>
          </a:p>
          <a:p>
            <a:pPr indent="0" lvl="0" marL="0" rtl="0" algn="l">
              <a:spcBef>
                <a:spcPts val="1000"/>
              </a:spcBef>
              <a:spcAft>
                <a:spcPts val="0"/>
              </a:spcAft>
              <a:buNone/>
            </a:pPr>
            <a:r>
              <a:t/>
            </a:r>
            <a:endParaRPr sz="2400">
              <a:solidFill>
                <a:srgbClr val="FFFFFF"/>
              </a:solidFill>
            </a:endParaRPr>
          </a:p>
          <a:p>
            <a:pPr indent="-381000" lvl="0" marL="457200" rtl="0" algn="l">
              <a:spcBef>
                <a:spcPts val="1000"/>
              </a:spcBef>
              <a:spcAft>
                <a:spcPts val="0"/>
              </a:spcAft>
              <a:buClr>
                <a:srgbClr val="FFFFFF"/>
              </a:buClr>
              <a:buSzPts val="2400"/>
              <a:buChar char="›"/>
            </a:pPr>
            <a:r>
              <a:rPr lang="en-US" sz="2400">
                <a:solidFill>
                  <a:srgbClr val="FFFFFF"/>
                </a:solidFill>
              </a:rPr>
              <a:t>These </a:t>
            </a:r>
            <a:r>
              <a:rPr lang="en-US" sz="2400">
                <a:solidFill>
                  <a:srgbClr val="FFFFFF"/>
                </a:solidFill>
              </a:rPr>
              <a:t>badges</a:t>
            </a:r>
            <a:r>
              <a:rPr lang="en-US" sz="2400">
                <a:solidFill>
                  <a:srgbClr val="FFFFFF"/>
                </a:solidFill>
              </a:rPr>
              <a:t> are available (svg and png) from the LF AI &amp; Data artwork GitHub repo:</a:t>
            </a:r>
            <a:r>
              <a:rPr lang="en-US" sz="2400">
                <a:solidFill>
                  <a:srgbClr val="F3F3F3"/>
                </a:solidFill>
              </a:rPr>
              <a:t>  </a:t>
            </a:r>
            <a:r>
              <a:rPr lang="en-US" sz="2400" u="sng">
                <a:solidFill>
                  <a:schemeClr val="hlink"/>
                </a:solidFill>
                <a:hlinkClick r:id="rId5"/>
              </a:rPr>
              <a:t>https://github.com/lfai/artwork/tree/master/lfai-membership-badge</a:t>
            </a:r>
            <a:endParaRPr sz="2400"/>
          </a:p>
          <a:p>
            <a:pPr indent="0" lvl="0" marL="0" rtl="0" algn="l">
              <a:spcBef>
                <a:spcPts val="1000"/>
              </a:spcBef>
              <a:spcAft>
                <a:spcPts val="0"/>
              </a:spcAft>
              <a:buNone/>
            </a:pPr>
            <a:r>
              <a:t/>
            </a:r>
            <a:endParaRPr sz="2400">
              <a:solidFill>
                <a:srgbClr val="000000"/>
              </a:solidFill>
            </a:endParaRPr>
          </a:p>
          <a:p>
            <a:pPr indent="0" lvl="0" marL="0" rtl="0" algn="l">
              <a:spcBef>
                <a:spcPts val="1000"/>
              </a:spcBef>
              <a:spcAft>
                <a:spcPts val="0"/>
              </a:spcAft>
              <a:buNone/>
            </a:pPr>
            <a:r>
              <a:t/>
            </a:r>
            <a:endParaRPr sz="2400">
              <a:solidFill>
                <a:srgbClr val="000000"/>
              </a:solidFill>
            </a:endParaRPr>
          </a:p>
          <a:p>
            <a:pPr indent="0" lvl="0" marL="0" rtl="0" algn="l">
              <a:spcBef>
                <a:spcPts val="1000"/>
              </a:spcBef>
              <a:spcAft>
                <a:spcPts val="0"/>
              </a:spcAft>
              <a:buNone/>
            </a:pPr>
            <a:r>
              <a:t/>
            </a:r>
            <a:endParaRPr sz="2400"/>
          </a:p>
        </p:txBody>
      </p:sp>
      <p:sp>
        <p:nvSpPr>
          <p:cNvPr id="930" name="Google Shape;930;p89"/>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31" name="Google Shape;931;p89"/>
          <p:cNvPicPr preferRelativeResize="0"/>
          <p:nvPr/>
        </p:nvPicPr>
        <p:blipFill>
          <a:blip r:embed="rId6">
            <a:alphaModFix/>
          </a:blip>
          <a:stretch>
            <a:fillRect/>
          </a:stretch>
        </p:blipFill>
        <p:spPr>
          <a:xfrm>
            <a:off x="7499925" y="4268319"/>
            <a:ext cx="3051227" cy="1011607"/>
          </a:xfrm>
          <a:prstGeom prst="rect">
            <a:avLst/>
          </a:prstGeom>
          <a:noFill/>
          <a:ln>
            <a:noFill/>
          </a:ln>
        </p:spPr>
      </p:pic>
      <p:pic>
        <p:nvPicPr>
          <p:cNvPr id="932" name="Google Shape;932;p89"/>
          <p:cNvPicPr preferRelativeResize="0"/>
          <p:nvPr/>
        </p:nvPicPr>
        <p:blipFill>
          <a:blip r:embed="rId7">
            <a:alphaModFix/>
          </a:blip>
          <a:stretch>
            <a:fillRect/>
          </a:stretch>
        </p:blipFill>
        <p:spPr>
          <a:xfrm>
            <a:off x="7425275" y="2861699"/>
            <a:ext cx="3051215" cy="1011100"/>
          </a:xfrm>
          <a:prstGeom prst="rect">
            <a:avLst/>
          </a:prstGeom>
          <a:noFill/>
          <a:ln>
            <a:noFill/>
          </a:ln>
        </p:spPr>
      </p:pic>
      <p:pic>
        <p:nvPicPr>
          <p:cNvPr id="933" name="Google Shape;933;p89"/>
          <p:cNvPicPr preferRelativeResize="0"/>
          <p:nvPr/>
        </p:nvPicPr>
        <p:blipFill>
          <a:blip r:embed="rId8">
            <a:alphaModFix/>
          </a:blip>
          <a:stretch>
            <a:fillRect/>
          </a:stretch>
        </p:blipFill>
        <p:spPr>
          <a:xfrm>
            <a:off x="7425275" y="1468599"/>
            <a:ext cx="3049673" cy="101110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8" name="Shape 938"/>
        <p:cNvGrpSpPr/>
        <p:nvPr/>
      </p:nvGrpSpPr>
      <p:grpSpPr>
        <a:xfrm>
          <a:off x="0" y="0"/>
          <a:ext cx="0" cy="0"/>
          <a:chOff x="0" y="0"/>
          <a:chExt cx="0" cy="0"/>
        </a:xfrm>
      </p:grpSpPr>
      <p:pic>
        <p:nvPicPr>
          <p:cNvPr id="939" name="Google Shape;939;p90"/>
          <p:cNvPicPr preferRelativeResize="0"/>
          <p:nvPr/>
        </p:nvPicPr>
        <p:blipFill>
          <a:blip r:embed="rId3">
            <a:alphaModFix/>
          </a:blip>
          <a:stretch>
            <a:fillRect/>
          </a:stretch>
        </p:blipFill>
        <p:spPr>
          <a:xfrm>
            <a:off x="0" y="0"/>
            <a:ext cx="12191999" cy="6858003"/>
          </a:xfrm>
          <a:prstGeom prst="rect">
            <a:avLst/>
          </a:prstGeom>
          <a:noFill/>
          <a:ln>
            <a:noFill/>
          </a:ln>
        </p:spPr>
      </p:pic>
      <p:pic>
        <p:nvPicPr>
          <p:cNvPr id="940" name="Google Shape;940;p90"/>
          <p:cNvPicPr preferRelativeResize="0"/>
          <p:nvPr/>
        </p:nvPicPr>
        <p:blipFill>
          <a:blip r:embed="rId4">
            <a:alphaModFix/>
          </a:blip>
          <a:stretch>
            <a:fillRect/>
          </a:stretch>
        </p:blipFill>
        <p:spPr>
          <a:xfrm>
            <a:off x="0" y="0"/>
            <a:ext cx="12192001" cy="6858001"/>
          </a:xfrm>
          <a:prstGeom prst="rect">
            <a:avLst/>
          </a:prstGeom>
          <a:noFill/>
          <a:ln>
            <a:noFill/>
          </a:ln>
        </p:spPr>
      </p:pic>
      <p:sp>
        <p:nvSpPr>
          <p:cNvPr id="941" name="Google Shape;941;p90"/>
          <p:cNvSpPr txBox="1"/>
          <p:nvPr>
            <p:ph type="title"/>
          </p:nvPr>
        </p:nvSpPr>
        <p:spPr>
          <a:xfrm>
            <a:off x="624840" y="365126"/>
            <a:ext cx="10933800" cy="935700"/>
          </a:xfrm>
          <a:prstGeom prst="rect">
            <a:avLst/>
          </a:prstGeom>
        </p:spPr>
        <p:txBody>
          <a:bodyPr anchorCtr="0" anchor="ctr" bIns="45700" lIns="91425" spcFirstLastPara="1" rIns="91425" wrap="square" tIns="45700">
            <a:noAutofit/>
          </a:bodyPr>
          <a:lstStyle/>
          <a:p>
            <a:pPr indent="0" lvl="0" marL="0" rtl="0" algn="l">
              <a:spcBef>
                <a:spcPts val="0"/>
              </a:spcBef>
              <a:spcAft>
                <a:spcPts val="0"/>
              </a:spcAft>
              <a:buNone/>
            </a:pPr>
            <a:r>
              <a:rPr lang="en-US"/>
              <a:t>Project</a:t>
            </a:r>
            <a:r>
              <a:rPr lang="en-US"/>
              <a:t> - Display Your LF AI &amp; Data Association </a:t>
            </a:r>
            <a:endParaRPr/>
          </a:p>
        </p:txBody>
      </p:sp>
      <p:sp>
        <p:nvSpPr>
          <p:cNvPr id="942" name="Google Shape;942;p90"/>
          <p:cNvSpPr txBox="1"/>
          <p:nvPr>
            <p:ph idx="4294967295" type="body"/>
          </p:nvPr>
        </p:nvSpPr>
        <p:spPr>
          <a:xfrm>
            <a:off x="624845" y="1335100"/>
            <a:ext cx="5471100" cy="4351200"/>
          </a:xfrm>
          <a:prstGeom prst="rect">
            <a:avLst/>
          </a:prstGeom>
        </p:spPr>
        <p:txBody>
          <a:bodyPr anchorCtr="0" anchor="t" bIns="45700" lIns="91425" spcFirstLastPara="1" rIns="91425" wrap="square" tIns="45700">
            <a:noAutofit/>
          </a:bodyPr>
          <a:lstStyle/>
          <a:p>
            <a:pPr indent="-381000" lvl="0" marL="457200" rtl="0" algn="l">
              <a:spcBef>
                <a:spcPts val="1000"/>
              </a:spcBef>
              <a:spcAft>
                <a:spcPts val="0"/>
              </a:spcAft>
              <a:buClr>
                <a:srgbClr val="FFFFFF"/>
              </a:buClr>
              <a:buSzPts val="2400"/>
              <a:buChar char="›"/>
            </a:pPr>
            <a:r>
              <a:rPr lang="en-US" sz="2400">
                <a:solidFill>
                  <a:srgbClr val="FFFFFF"/>
                </a:solidFill>
              </a:rPr>
              <a:t>As an LF AI &amp; Data hosted project, we encourage you to download your association badge to display on your website and collateral, as well as in trade show booths</a:t>
            </a:r>
            <a:endParaRPr sz="2400">
              <a:solidFill>
                <a:srgbClr val="FFFFFF"/>
              </a:solidFill>
            </a:endParaRPr>
          </a:p>
          <a:p>
            <a:pPr indent="0" lvl="0" marL="0" rtl="0" algn="l">
              <a:spcBef>
                <a:spcPts val="1000"/>
              </a:spcBef>
              <a:spcAft>
                <a:spcPts val="0"/>
              </a:spcAft>
              <a:buNone/>
            </a:pPr>
            <a:r>
              <a:t/>
            </a:r>
            <a:endParaRPr sz="2400">
              <a:solidFill>
                <a:srgbClr val="FFFFFF"/>
              </a:solidFill>
            </a:endParaRPr>
          </a:p>
          <a:p>
            <a:pPr indent="-381000" lvl="0" marL="457200" rtl="0" algn="l">
              <a:spcBef>
                <a:spcPts val="1000"/>
              </a:spcBef>
              <a:spcAft>
                <a:spcPts val="0"/>
              </a:spcAft>
              <a:buClr>
                <a:srgbClr val="FFFFFF"/>
              </a:buClr>
              <a:buSzPts val="2400"/>
              <a:buChar char="›"/>
            </a:pPr>
            <a:r>
              <a:rPr lang="en-US" sz="2400">
                <a:solidFill>
                  <a:srgbClr val="FFFFFF"/>
                </a:solidFill>
              </a:rPr>
              <a:t>These </a:t>
            </a:r>
            <a:r>
              <a:rPr lang="en-US" sz="2400">
                <a:solidFill>
                  <a:srgbClr val="FFFFFF"/>
                </a:solidFill>
              </a:rPr>
              <a:t>badges</a:t>
            </a:r>
            <a:r>
              <a:rPr lang="en-US" sz="2400">
                <a:solidFill>
                  <a:srgbClr val="FFFFFF"/>
                </a:solidFill>
              </a:rPr>
              <a:t> are available (svg a</a:t>
            </a:r>
            <a:r>
              <a:rPr lang="en-US" sz="2400">
                <a:solidFill>
                  <a:srgbClr val="FFFFFF"/>
                </a:solidFill>
              </a:rPr>
              <a:t>nd png) from the LF AI &amp; Data artwork GitHub repo:</a:t>
            </a:r>
            <a:r>
              <a:rPr lang="en-US" sz="2400">
                <a:solidFill>
                  <a:srgbClr val="F3F3F3"/>
                </a:solidFill>
              </a:rPr>
              <a:t>  </a:t>
            </a:r>
            <a:r>
              <a:rPr lang="en-US" sz="2400" u="sng">
                <a:solidFill>
                  <a:schemeClr val="hlink"/>
                </a:solidFill>
                <a:hlinkClick r:id="rId5"/>
              </a:rPr>
              <a:t>https://github.com/lfai/artwork/tree/master/lfai-project-badge</a:t>
            </a:r>
            <a:endParaRPr sz="2400"/>
          </a:p>
          <a:p>
            <a:pPr indent="0" lvl="0" marL="0" rtl="0" algn="l">
              <a:spcBef>
                <a:spcPts val="1000"/>
              </a:spcBef>
              <a:spcAft>
                <a:spcPts val="0"/>
              </a:spcAft>
              <a:buNone/>
            </a:pPr>
            <a:r>
              <a:t/>
            </a:r>
            <a:endParaRPr sz="2400">
              <a:solidFill>
                <a:srgbClr val="000000"/>
              </a:solidFill>
            </a:endParaRPr>
          </a:p>
          <a:p>
            <a:pPr indent="0" lvl="0" marL="0" rtl="0" algn="l">
              <a:spcBef>
                <a:spcPts val="1000"/>
              </a:spcBef>
              <a:spcAft>
                <a:spcPts val="0"/>
              </a:spcAft>
              <a:buNone/>
            </a:pPr>
            <a:r>
              <a:t/>
            </a:r>
            <a:endParaRPr sz="2400">
              <a:solidFill>
                <a:srgbClr val="000000"/>
              </a:solidFill>
            </a:endParaRPr>
          </a:p>
          <a:p>
            <a:pPr indent="0" lvl="0" marL="0" rtl="0" algn="l">
              <a:spcBef>
                <a:spcPts val="1000"/>
              </a:spcBef>
              <a:spcAft>
                <a:spcPts val="0"/>
              </a:spcAft>
              <a:buNone/>
            </a:pPr>
            <a:r>
              <a:t/>
            </a:r>
            <a:endParaRPr sz="2400"/>
          </a:p>
        </p:txBody>
      </p:sp>
      <p:sp>
        <p:nvSpPr>
          <p:cNvPr id="943" name="Google Shape;943;p90"/>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pic>
        <p:nvPicPr>
          <p:cNvPr id="944" name="Google Shape;944;p90"/>
          <p:cNvPicPr preferRelativeResize="0"/>
          <p:nvPr/>
        </p:nvPicPr>
        <p:blipFill>
          <a:blip r:embed="rId6">
            <a:alphaModFix/>
          </a:blip>
          <a:stretch>
            <a:fillRect/>
          </a:stretch>
        </p:blipFill>
        <p:spPr>
          <a:xfrm>
            <a:off x="6787400" y="1798350"/>
            <a:ext cx="4181473" cy="1400625"/>
          </a:xfrm>
          <a:prstGeom prst="rect">
            <a:avLst/>
          </a:prstGeom>
          <a:noFill/>
          <a:ln>
            <a:noFill/>
          </a:ln>
        </p:spPr>
      </p:pic>
      <p:pic>
        <p:nvPicPr>
          <p:cNvPr id="945" name="Google Shape;945;p90"/>
          <p:cNvPicPr preferRelativeResize="0"/>
          <p:nvPr/>
        </p:nvPicPr>
        <p:blipFill>
          <a:blip r:embed="rId7">
            <a:alphaModFix/>
          </a:blip>
          <a:stretch>
            <a:fillRect/>
          </a:stretch>
        </p:blipFill>
        <p:spPr>
          <a:xfrm>
            <a:off x="6787400" y="3474275"/>
            <a:ext cx="4181504" cy="1400625"/>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pic>
        <p:nvPicPr>
          <p:cNvPr id="951" name="Google Shape;951;p91"/>
          <p:cNvPicPr preferRelativeResize="0"/>
          <p:nvPr/>
        </p:nvPicPr>
        <p:blipFill>
          <a:blip r:embed="rId3">
            <a:alphaModFix/>
          </a:blip>
          <a:stretch>
            <a:fillRect/>
          </a:stretch>
        </p:blipFill>
        <p:spPr>
          <a:xfrm>
            <a:off x="0" y="0"/>
            <a:ext cx="12192000" cy="6857998"/>
          </a:xfrm>
          <a:prstGeom prst="rect">
            <a:avLst/>
          </a:prstGeom>
          <a:noFill/>
          <a:ln>
            <a:noFill/>
          </a:ln>
        </p:spPr>
      </p:pic>
      <p:sp>
        <p:nvSpPr>
          <p:cNvPr id="952" name="Google Shape;952;p91"/>
          <p:cNvSpPr txBox="1"/>
          <p:nvPr>
            <p:ph idx="12" type="sldNum"/>
          </p:nvPr>
        </p:nvSpPr>
        <p:spPr>
          <a:xfrm>
            <a:off x="11824339" y="6583680"/>
            <a:ext cx="367800" cy="274200"/>
          </a:xfrm>
          <a:prstGeom prst="rect">
            <a:avLst/>
          </a:prstGeom>
          <a:noFill/>
          <a:ln>
            <a:noFill/>
          </a:ln>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953" name="Google Shape;953;p91"/>
          <p:cNvSpPr txBox="1"/>
          <p:nvPr>
            <p:ph type="title"/>
          </p:nvPr>
        </p:nvSpPr>
        <p:spPr>
          <a:xfrm>
            <a:off x="3125400" y="4518400"/>
            <a:ext cx="6134700" cy="1458300"/>
          </a:xfrm>
          <a:prstGeom prst="rect">
            <a:avLst/>
          </a:prstGeom>
        </p:spPr>
        <p:txBody>
          <a:bodyPr anchorCtr="0" anchor="ctr" bIns="45700" lIns="91425" spcFirstLastPara="1" rIns="91425" wrap="square" tIns="45700">
            <a:noAutofit/>
          </a:bodyPr>
          <a:lstStyle/>
          <a:p>
            <a:pPr indent="0" lvl="0" marL="0" rtl="0" algn="ctr">
              <a:spcBef>
                <a:spcPts val="0"/>
              </a:spcBef>
              <a:spcAft>
                <a:spcPts val="0"/>
              </a:spcAft>
              <a:buNone/>
            </a:pPr>
            <a:r>
              <a:rPr lang="en-US" sz="3000" u="sng">
                <a:solidFill>
                  <a:srgbClr val="FFFFFF"/>
                </a:solidFill>
                <a:hlinkClick r:id="rId4">
                  <a:extLst>
                    <a:ext uri="{A12FA001-AC4F-418D-AE19-62706E023703}">
                      <ahyp:hlinkClr val="tx"/>
                    </a:ext>
                  </a:extLst>
                </a:hlinkClick>
              </a:rPr>
              <a:t>https://landscape.lfai.foundation/</a:t>
            </a:r>
            <a:endParaRPr sz="3000"/>
          </a:p>
        </p:txBody>
      </p:sp>
      <p:pic>
        <p:nvPicPr>
          <p:cNvPr id="954" name="Google Shape;954;p91"/>
          <p:cNvPicPr preferRelativeResize="0"/>
          <p:nvPr/>
        </p:nvPicPr>
        <p:blipFill>
          <a:blip r:embed="rId5">
            <a:alphaModFix/>
          </a:blip>
          <a:stretch>
            <a:fillRect/>
          </a:stretch>
        </p:blipFill>
        <p:spPr>
          <a:xfrm>
            <a:off x="2487499" y="1917647"/>
            <a:ext cx="7217003" cy="208445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9" name="Shape 959"/>
        <p:cNvGrpSpPr/>
        <p:nvPr/>
      </p:nvGrpSpPr>
      <p:grpSpPr>
        <a:xfrm>
          <a:off x="0" y="0"/>
          <a:ext cx="0" cy="0"/>
          <a:chOff x="0" y="0"/>
          <a:chExt cx="0" cy="0"/>
        </a:xfrm>
      </p:grpSpPr>
      <p:pic>
        <p:nvPicPr>
          <p:cNvPr id="960" name="Google Shape;960;p92"/>
          <p:cNvPicPr preferRelativeResize="0"/>
          <p:nvPr/>
        </p:nvPicPr>
        <p:blipFill>
          <a:blip r:embed="rId3">
            <a:alphaModFix/>
          </a:blip>
          <a:stretch>
            <a:fillRect/>
          </a:stretch>
        </p:blipFill>
        <p:spPr>
          <a:xfrm>
            <a:off x="0" y="0"/>
            <a:ext cx="12192000" cy="685799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pic>
        <p:nvPicPr>
          <p:cNvPr id="965" name="Google Shape;965;p93"/>
          <p:cNvPicPr preferRelativeResize="0"/>
          <p:nvPr/>
        </p:nvPicPr>
        <p:blipFill>
          <a:blip r:embed="rId3">
            <a:alphaModFix/>
          </a:blip>
          <a:stretch>
            <a:fillRect/>
          </a:stretch>
        </p:blipFill>
        <p:spPr>
          <a:xfrm>
            <a:off x="0" y="0"/>
            <a:ext cx="12191999" cy="6858003"/>
          </a:xfrm>
          <a:prstGeom prst="rect">
            <a:avLst/>
          </a:prstGeom>
          <a:noFill/>
          <a:ln>
            <a:noFill/>
          </a:ln>
        </p:spPr>
      </p:pic>
      <p:sp>
        <p:nvSpPr>
          <p:cNvPr id="966" name="Google Shape;966;p93"/>
          <p:cNvSpPr txBox="1"/>
          <p:nvPr/>
        </p:nvSpPr>
        <p:spPr>
          <a:xfrm>
            <a:off x="3291925" y="2995850"/>
            <a:ext cx="8024100" cy="2146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US" sz="2400">
                <a:solidFill>
                  <a:srgbClr val="FFFFFF"/>
                </a:solidFill>
                <a:latin typeface="Gill Sans"/>
                <a:ea typeface="Gill Sans"/>
                <a:cs typeface="Gill Sans"/>
                <a:sym typeface="Gill Sans"/>
              </a:rPr>
              <a:t>Web site: 		</a:t>
            </a:r>
            <a:r>
              <a:rPr lang="en-US" sz="2400" u="sng">
                <a:solidFill>
                  <a:schemeClr val="hlink"/>
                </a:solidFill>
                <a:latin typeface="Gill Sans"/>
                <a:ea typeface="Gill Sans"/>
                <a:cs typeface="Gill Sans"/>
                <a:sym typeface="Gill Sans"/>
                <a:hlinkClick r:id="rId4"/>
              </a:rPr>
              <a:t>https://lfaidata.foundation</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rgbClr val="FFFFFF"/>
                </a:solidFill>
                <a:latin typeface="Gill Sans"/>
                <a:ea typeface="Gill Sans"/>
                <a:cs typeface="Gill Sans"/>
                <a:sym typeface="Gill Sans"/>
              </a:rPr>
              <a:t>Email: 			</a:t>
            </a:r>
            <a:r>
              <a:rPr lang="en-US" sz="2400" u="sng">
                <a:solidFill>
                  <a:schemeClr val="hlink"/>
                </a:solidFill>
                <a:latin typeface="Gill Sans"/>
                <a:ea typeface="Gill Sans"/>
                <a:cs typeface="Gill Sans"/>
                <a:sym typeface="Gill Sans"/>
                <a:hlinkClick r:id="rId5"/>
              </a:rPr>
              <a:t>info@lfaidata.foundation</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chemeClr val="lt1"/>
                </a:solidFill>
                <a:latin typeface="Gill Sans"/>
                <a:ea typeface="Gill Sans"/>
                <a:cs typeface="Gill Sans"/>
                <a:sym typeface="Gill Sans"/>
              </a:rPr>
              <a:t>Twitter:		</a:t>
            </a:r>
            <a:r>
              <a:rPr lang="en-US" sz="2400" u="sng">
                <a:solidFill>
                  <a:schemeClr val="hlink"/>
                </a:solidFill>
                <a:latin typeface="Gill Sans"/>
                <a:ea typeface="Gill Sans"/>
                <a:cs typeface="Gill Sans"/>
                <a:sym typeface="Gill Sans"/>
                <a:hlinkClick r:id="rId6"/>
              </a:rPr>
              <a:t>@LFAIDataFdn</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rgbClr val="FFFFFF"/>
                </a:solidFill>
                <a:latin typeface="Gill Sans"/>
                <a:ea typeface="Gill Sans"/>
                <a:cs typeface="Gill Sans"/>
                <a:sym typeface="Gill Sans"/>
              </a:rPr>
              <a:t>Landscape: 	</a:t>
            </a:r>
            <a:r>
              <a:rPr lang="en-US" sz="2400" u="sng">
                <a:solidFill>
                  <a:schemeClr val="hlink"/>
                </a:solidFill>
                <a:latin typeface="Gill Sans"/>
                <a:ea typeface="Gill Sans"/>
                <a:cs typeface="Gill Sans"/>
                <a:sym typeface="Gill Sans"/>
                <a:hlinkClick r:id="rId7"/>
              </a:rPr>
              <a:t>http://l.lfai.foundation</a:t>
            </a:r>
            <a:r>
              <a:rPr lang="en-US" sz="2400">
                <a:solidFill>
                  <a:srgbClr val="FFFFFF"/>
                </a:solidFill>
                <a:latin typeface="Gill Sans"/>
                <a:ea typeface="Gill Sans"/>
                <a:cs typeface="Gill Sans"/>
                <a:sym typeface="Gill Sans"/>
              </a:rPr>
              <a:t> </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rgbClr val="FFFFFF"/>
                </a:solidFill>
                <a:latin typeface="Gill Sans"/>
                <a:ea typeface="Gill Sans"/>
                <a:cs typeface="Gill Sans"/>
                <a:sym typeface="Gill Sans"/>
              </a:rPr>
              <a:t>GitHub: 		</a:t>
            </a:r>
            <a:r>
              <a:rPr lang="en-US" sz="2400" u="sng">
                <a:solidFill>
                  <a:schemeClr val="hlink"/>
                </a:solidFill>
                <a:latin typeface="Gill Sans"/>
                <a:ea typeface="Gill Sans"/>
                <a:cs typeface="Gill Sans"/>
                <a:sym typeface="Gill Sans"/>
                <a:hlinkClick r:id="rId8"/>
              </a:rPr>
              <a:t>https://github.com/lfai</a:t>
            </a:r>
            <a:endParaRPr sz="2400">
              <a:solidFill>
                <a:srgbClr val="FFFFFF"/>
              </a:solidFill>
              <a:latin typeface="Gill Sans"/>
              <a:ea typeface="Gill Sans"/>
              <a:cs typeface="Gill Sans"/>
              <a:sym typeface="Gill Sans"/>
            </a:endParaRPr>
          </a:p>
          <a:p>
            <a:pPr indent="0" lvl="0" marL="0" rtl="0" algn="l">
              <a:spcBef>
                <a:spcPts val="0"/>
              </a:spcBef>
              <a:spcAft>
                <a:spcPts val="0"/>
              </a:spcAft>
              <a:buNone/>
            </a:pPr>
            <a:r>
              <a:rPr lang="en-US" sz="2400">
                <a:solidFill>
                  <a:srgbClr val="FFFFFF"/>
                </a:solidFill>
                <a:latin typeface="Gill Sans"/>
                <a:ea typeface="Gill Sans"/>
                <a:cs typeface="Gill Sans"/>
                <a:sym typeface="Gill Sans"/>
              </a:rPr>
              <a:t>Mail Lists: 		</a:t>
            </a:r>
            <a:r>
              <a:rPr lang="en-US" sz="2400" u="sng">
                <a:solidFill>
                  <a:schemeClr val="hlink"/>
                </a:solidFill>
                <a:latin typeface="Gill Sans"/>
                <a:ea typeface="Gill Sans"/>
                <a:cs typeface="Gill Sans"/>
                <a:sym typeface="Gill Sans"/>
                <a:hlinkClick r:id="rId9"/>
              </a:rPr>
              <a:t>https://lists.lfaidata.foundation/g/main</a:t>
            </a:r>
            <a:endParaRPr sz="2400">
              <a:solidFill>
                <a:srgbClr val="FFFFFF"/>
              </a:solidFill>
              <a:latin typeface="Gill Sans"/>
              <a:ea typeface="Gill Sans"/>
              <a:cs typeface="Gill Sans"/>
              <a:sym typeface="Gill Sans"/>
            </a:endParaRPr>
          </a:p>
        </p:txBody>
      </p:sp>
      <p:sp>
        <p:nvSpPr>
          <p:cNvPr id="967" name="Google Shape;967;p93"/>
          <p:cNvSpPr txBox="1"/>
          <p:nvPr/>
        </p:nvSpPr>
        <p:spPr>
          <a:xfrm>
            <a:off x="2718900" y="1337350"/>
            <a:ext cx="6754200" cy="12714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4800">
                <a:solidFill>
                  <a:srgbClr val="FFFFFF"/>
                </a:solidFill>
                <a:latin typeface="Gill Sans"/>
                <a:ea typeface="Gill Sans"/>
                <a:cs typeface="Gill Sans"/>
                <a:sym typeface="Gill Sans"/>
              </a:rPr>
              <a:t>Getting Involved Guide </a:t>
            </a:r>
            <a:endParaRPr sz="4800">
              <a:solidFill>
                <a:srgbClr val="FFFFFF"/>
              </a:solidFill>
              <a:latin typeface="Gill Sans"/>
              <a:ea typeface="Gill Sans"/>
              <a:cs typeface="Gill Sans"/>
              <a:sym typeface="Gill Sans"/>
            </a:endParaRPr>
          </a:p>
          <a:p>
            <a:pPr indent="0" lvl="0" marL="0" rtl="0" algn="ctr">
              <a:spcBef>
                <a:spcPts val="0"/>
              </a:spcBef>
              <a:spcAft>
                <a:spcPts val="0"/>
              </a:spcAft>
              <a:buNone/>
            </a:pPr>
            <a:r>
              <a:rPr lang="en-US" sz="1800">
                <a:solidFill>
                  <a:srgbClr val="FFFFFF"/>
                </a:solidFill>
                <a:latin typeface="Gill Sans"/>
                <a:ea typeface="Gill Sans"/>
                <a:cs typeface="Gill Sans"/>
                <a:sym typeface="Gill Sans"/>
              </a:rPr>
              <a:t>For Current and Prospect Members</a:t>
            </a:r>
            <a:endParaRPr sz="1800">
              <a:solidFill>
                <a:srgbClr val="FFFFFF"/>
              </a:solidFill>
              <a:latin typeface="Gill Sans"/>
              <a:ea typeface="Gill Sans"/>
              <a:cs typeface="Gill Sans"/>
              <a:sym typeface="Gill Sans"/>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2" name="Shape 182"/>
        <p:cNvGrpSpPr/>
        <p:nvPr/>
      </p:nvGrpSpPr>
      <p:grpSpPr>
        <a:xfrm>
          <a:off x="0" y="0"/>
          <a:ext cx="0" cy="0"/>
          <a:chOff x="0" y="0"/>
          <a:chExt cx="0" cy="0"/>
        </a:xfrm>
      </p:grpSpPr>
      <p:pic>
        <p:nvPicPr>
          <p:cNvPr id="183" name="Google Shape;183;p27"/>
          <p:cNvPicPr preferRelativeResize="0"/>
          <p:nvPr/>
        </p:nvPicPr>
        <p:blipFill>
          <a:blip r:embed="rId3">
            <a:alphaModFix/>
          </a:blip>
          <a:stretch>
            <a:fillRect/>
          </a:stretch>
        </p:blipFill>
        <p:spPr>
          <a:xfrm>
            <a:off x="0" y="0"/>
            <a:ext cx="12191999" cy="6858003"/>
          </a:xfrm>
          <a:prstGeom prst="rect">
            <a:avLst/>
          </a:prstGeom>
          <a:noFill/>
          <a:ln>
            <a:noFill/>
          </a:ln>
        </p:spPr>
      </p:pic>
      <p:sp>
        <p:nvSpPr>
          <p:cNvPr id="184" name="Google Shape;184;p27"/>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Structure</a:t>
            </a:r>
            <a:endParaRPr/>
          </a:p>
        </p:txBody>
      </p:sp>
      <p:sp>
        <p:nvSpPr>
          <p:cNvPr id="185" name="Google Shape;185;p27"/>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186" name="Google Shape;186;p27"/>
          <p:cNvSpPr/>
          <p:nvPr/>
        </p:nvSpPr>
        <p:spPr>
          <a:xfrm>
            <a:off x="675338" y="2375613"/>
            <a:ext cx="3456300" cy="1406100"/>
          </a:xfrm>
          <a:prstGeom prst="roundRect">
            <a:avLst>
              <a:gd fmla="val 10000" name="adj"/>
            </a:avLst>
          </a:prstGeom>
          <a:solidFill>
            <a:srgbClr val="0B476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3F3F3"/>
              </a:solidFill>
              <a:latin typeface="Gill Sans"/>
              <a:ea typeface="Gill Sans"/>
              <a:cs typeface="Gill Sans"/>
              <a:sym typeface="Gill Sans"/>
            </a:endParaRPr>
          </a:p>
        </p:txBody>
      </p:sp>
      <p:sp>
        <p:nvSpPr>
          <p:cNvPr id="187" name="Google Shape;187;p27"/>
          <p:cNvSpPr txBox="1"/>
          <p:nvPr/>
        </p:nvSpPr>
        <p:spPr>
          <a:xfrm>
            <a:off x="728952" y="2416791"/>
            <a:ext cx="3349200" cy="13233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rPr b="1" i="0" lang="en-US" sz="1500" u="none" cap="none" strike="noStrike">
                <a:solidFill>
                  <a:srgbClr val="F3F3F3"/>
                </a:solidFill>
                <a:latin typeface="Gill Sans"/>
                <a:ea typeface="Gill Sans"/>
                <a:cs typeface="Gill Sans"/>
                <a:sym typeface="Gill Sans"/>
              </a:rPr>
              <a:t>Governing Board</a:t>
            </a:r>
            <a:endParaRPr b="1" i="0" sz="1500" u="none" cap="none" strike="noStrike">
              <a:solidFill>
                <a:srgbClr val="F3F3F3"/>
              </a:solidFill>
              <a:latin typeface="Gill Sans"/>
              <a:ea typeface="Gill Sans"/>
              <a:cs typeface="Gill Sans"/>
              <a:sym typeface="Gill Sans"/>
            </a:endParaRPr>
          </a:p>
        </p:txBody>
      </p:sp>
      <p:sp>
        <p:nvSpPr>
          <p:cNvPr id="188" name="Google Shape;188;p27"/>
          <p:cNvSpPr/>
          <p:nvPr/>
        </p:nvSpPr>
        <p:spPr>
          <a:xfrm>
            <a:off x="1129437" y="3885808"/>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189" name="Google Shape;189;p27"/>
          <p:cNvSpPr txBox="1"/>
          <p:nvPr/>
        </p:nvSpPr>
        <p:spPr>
          <a:xfrm>
            <a:off x="1157184" y="3897068"/>
            <a:ext cx="891900" cy="622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3F3F3"/>
                </a:solidFill>
                <a:latin typeface="Gill Sans"/>
                <a:ea typeface="Gill Sans"/>
                <a:cs typeface="Gill Sans"/>
                <a:sym typeface="Gill Sans"/>
              </a:rPr>
              <a:t>Outreach</a:t>
            </a:r>
            <a:endParaRPr b="1" i="0" sz="1200" u="none" cap="none" strike="noStrike">
              <a:solidFill>
                <a:srgbClr val="F3F3F3"/>
              </a:solidFill>
              <a:latin typeface="Gill Sans"/>
              <a:ea typeface="Gill Sans"/>
              <a:cs typeface="Gill Sans"/>
              <a:sym typeface="Gill Sans"/>
            </a:endParaRPr>
          </a:p>
        </p:txBody>
      </p:sp>
      <p:sp>
        <p:nvSpPr>
          <p:cNvPr id="190" name="Google Shape;190;p27"/>
          <p:cNvSpPr/>
          <p:nvPr/>
        </p:nvSpPr>
        <p:spPr>
          <a:xfrm>
            <a:off x="2156377" y="3885808"/>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191" name="Google Shape;191;p27"/>
          <p:cNvSpPr txBox="1"/>
          <p:nvPr/>
        </p:nvSpPr>
        <p:spPr>
          <a:xfrm>
            <a:off x="2184125" y="3897068"/>
            <a:ext cx="891900" cy="622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3F3F3"/>
                </a:solidFill>
                <a:latin typeface="Gill Sans"/>
                <a:ea typeface="Gill Sans"/>
                <a:cs typeface="Gill Sans"/>
                <a:sym typeface="Gill Sans"/>
              </a:rPr>
              <a:t>Legal</a:t>
            </a:r>
            <a:endParaRPr b="1" i="0" sz="1200" u="none" cap="none" strike="noStrike">
              <a:solidFill>
                <a:srgbClr val="F3F3F3"/>
              </a:solidFill>
              <a:latin typeface="Gill Sans"/>
              <a:ea typeface="Gill Sans"/>
              <a:cs typeface="Gill Sans"/>
              <a:sym typeface="Gill Sans"/>
            </a:endParaRPr>
          </a:p>
        </p:txBody>
      </p:sp>
      <p:sp>
        <p:nvSpPr>
          <p:cNvPr id="192" name="Google Shape;192;p27"/>
          <p:cNvSpPr/>
          <p:nvPr/>
        </p:nvSpPr>
        <p:spPr>
          <a:xfrm>
            <a:off x="3175980" y="3886977"/>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193" name="Google Shape;193;p27"/>
          <p:cNvSpPr txBox="1"/>
          <p:nvPr/>
        </p:nvSpPr>
        <p:spPr>
          <a:xfrm>
            <a:off x="3203722" y="3909003"/>
            <a:ext cx="891900" cy="619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3F3F3"/>
                </a:solidFill>
                <a:latin typeface="Gill Sans"/>
                <a:ea typeface="Gill Sans"/>
                <a:cs typeface="Gill Sans"/>
                <a:sym typeface="Gill Sans"/>
              </a:rPr>
              <a:t>Budget</a:t>
            </a:r>
            <a:endParaRPr b="1" i="0" sz="1200" u="none" cap="none" strike="noStrike">
              <a:solidFill>
                <a:srgbClr val="F3F3F3"/>
              </a:solidFill>
              <a:latin typeface="Gill Sans"/>
              <a:ea typeface="Gill Sans"/>
              <a:cs typeface="Gill Sans"/>
              <a:sym typeface="Gill Sans"/>
            </a:endParaRPr>
          </a:p>
        </p:txBody>
      </p:sp>
      <p:sp>
        <p:nvSpPr>
          <p:cNvPr id="194" name="Google Shape;194;p27"/>
          <p:cNvSpPr/>
          <p:nvPr/>
        </p:nvSpPr>
        <p:spPr>
          <a:xfrm>
            <a:off x="4278776" y="2375625"/>
            <a:ext cx="1453200" cy="1406100"/>
          </a:xfrm>
          <a:prstGeom prst="roundRect">
            <a:avLst>
              <a:gd fmla="val 10000" name="adj"/>
            </a:avLst>
          </a:prstGeom>
          <a:solidFill>
            <a:srgbClr val="274E1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600"/>
              <a:buFont typeface="Arial"/>
              <a:buNone/>
            </a:pPr>
            <a:r>
              <a:t/>
            </a:r>
            <a:endParaRPr b="1" i="0" sz="1600" u="none" cap="none" strike="noStrike">
              <a:solidFill>
                <a:srgbClr val="F3F3F3"/>
              </a:solidFill>
              <a:latin typeface="Gill Sans"/>
              <a:ea typeface="Gill Sans"/>
              <a:cs typeface="Gill Sans"/>
              <a:sym typeface="Gill Sans"/>
            </a:endParaRPr>
          </a:p>
        </p:txBody>
      </p:sp>
      <p:sp>
        <p:nvSpPr>
          <p:cNvPr id="195" name="Google Shape;195;p27"/>
          <p:cNvSpPr txBox="1"/>
          <p:nvPr/>
        </p:nvSpPr>
        <p:spPr>
          <a:xfrm>
            <a:off x="4306878" y="2401336"/>
            <a:ext cx="1389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rPr b="1" i="0" lang="en-US" sz="1500" u="none" cap="none" strike="noStrike">
                <a:solidFill>
                  <a:srgbClr val="F3F3F3"/>
                </a:solidFill>
                <a:latin typeface="Gill Sans"/>
                <a:ea typeface="Gill Sans"/>
                <a:cs typeface="Gill Sans"/>
                <a:sym typeface="Gill Sans"/>
              </a:rPr>
              <a:t>Technical Advisory Council</a:t>
            </a:r>
            <a:endParaRPr b="1" i="0" sz="1500" u="none" cap="none" strike="noStrike">
              <a:solidFill>
                <a:srgbClr val="F3F3F3"/>
              </a:solidFill>
              <a:latin typeface="Gill Sans"/>
              <a:ea typeface="Gill Sans"/>
              <a:cs typeface="Gill Sans"/>
              <a:sym typeface="Gill Sans"/>
            </a:endParaRPr>
          </a:p>
          <a:p>
            <a:pPr indent="0" lvl="0" marL="0" marR="0" rtl="0" algn="ctr">
              <a:lnSpc>
                <a:spcPct val="90000"/>
              </a:lnSpc>
              <a:spcBef>
                <a:spcPts val="0"/>
              </a:spcBef>
              <a:spcAft>
                <a:spcPts val="0"/>
              </a:spcAft>
              <a:buClr>
                <a:srgbClr val="000000"/>
              </a:buClr>
              <a:buSzPts val="1500"/>
              <a:buFont typeface="Arial"/>
              <a:buNone/>
            </a:pPr>
            <a:r>
              <a:t/>
            </a:r>
            <a:endParaRPr b="1" i="0" sz="1500" u="none" cap="none" strike="noStrike">
              <a:solidFill>
                <a:srgbClr val="F3F3F3"/>
              </a:solidFill>
              <a:latin typeface="Gill Sans"/>
              <a:ea typeface="Gill Sans"/>
              <a:cs typeface="Gill Sans"/>
              <a:sym typeface="Gill Sans"/>
            </a:endParaRPr>
          </a:p>
          <a:p>
            <a:pPr indent="0" lvl="0" marL="0" marR="0" rtl="0" algn="ctr">
              <a:lnSpc>
                <a:spcPct val="90000"/>
              </a:lnSpc>
              <a:spcBef>
                <a:spcPts val="0"/>
              </a:spcBef>
              <a:spcAft>
                <a:spcPts val="0"/>
              </a:spcAft>
              <a:buClr>
                <a:srgbClr val="000000"/>
              </a:buClr>
              <a:buSzPts val="1500"/>
              <a:buFont typeface="Arial"/>
              <a:buNone/>
            </a:pPr>
            <a:r>
              <a:rPr b="1" i="0" lang="en-US" sz="1500" u="none" cap="none" strike="noStrike">
                <a:solidFill>
                  <a:srgbClr val="F3F3F3"/>
                </a:solidFill>
                <a:latin typeface="Gill Sans"/>
                <a:ea typeface="Gill Sans"/>
                <a:cs typeface="Gill Sans"/>
                <a:sym typeface="Gill Sans"/>
              </a:rPr>
              <a:t>(TAC)</a:t>
            </a:r>
            <a:endParaRPr b="1" i="0" sz="1500" u="none" cap="none" strike="noStrike">
              <a:solidFill>
                <a:srgbClr val="F3F3F3"/>
              </a:solidFill>
              <a:latin typeface="Gill Sans"/>
              <a:ea typeface="Gill Sans"/>
              <a:cs typeface="Gill Sans"/>
              <a:sym typeface="Gill Sans"/>
            </a:endParaRPr>
          </a:p>
        </p:txBody>
      </p:sp>
      <p:sp>
        <p:nvSpPr>
          <p:cNvPr id="196" name="Google Shape;196;p27"/>
          <p:cNvSpPr/>
          <p:nvPr/>
        </p:nvSpPr>
        <p:spPr>
          <a:xfrm>
            <a:off x="5855338" y="2375613"/>
            <a:ext cx="1058100" cy="14061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197" name="Google Shape;197;p27"/>
          <p:cNvSpPr txBox="1"/>
          <p:nvPr/>
        </p:nvSpPr>
        <p:spPr>
          <a:xfrm>
            <a:off x="5886324" y="2400156"/>
            <a:ext cx="996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198" name="Google Shape;198;p27"/>
          <p:cNvSpPr/>
          <p:nvPr/>
        </p:nvSpPr>
        <p:spPr>
          <a:xfrm>
            <a:off x="7010424" y="2375613"/>
            <a:ext cx="1058100" cy="14061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199" name="Google Shape;199;p27"/>
          <p:cNvSpPr txBox="1"/>
          <p:nvPr/>
        </p:nvSpPr>
        <p:spPr>
          <a:xfrm>
            <a:off x="7041412" y="2400156"/>
            <a:ext cx="996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200" name="Google Shape;200;p27"/>
          <p:cNvSpPr/>
          <p:nvPr/>
        </p:nvSpPr>
        <p:spPr>
          <a:xfrm>
            <a:off x="8165511" y="2375613"/>
            <a:ext cx="1058100" cy="14061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201" name="Google Shape;201;p27"/>
          <p:cNvSpPr txBox="1"/>
          <p:nvPr/>
        </p:nvSpPr>
        <p:spPr>
          <a:xfrm>
            <a:off x="8196498" y="2400156"/>
            <a:ext cx="996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202" name="Google Shape;202;p27"/>
          <p:cNvSpPr txBox="1"/>
          <p:nvPr/>
        </p:nvSpPr>
        <p:spPr>
          <a:xfrm>
            <a:off x="4195587" y="1578588"/>
            <a:ext cx="1619400" cy="7080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FFFFFF"/>
                </a:solidFill>
                <a:latin typeface="Gill Sans"/>
                <a:ea typeface="Gill Sans"/>
                <a:cs typeface="Gill Sans"/>
                <a:sym typeface="Gill Sans"/>
              </a:rPr>
              <a:t>Technical</a:t>
            </a:r>
            <a:r>
              <a:rPr b="1" i="0" lang="en-US" sz="1800" u="none" cap="none" strike="noStrike">
                <a:solidFill>
                  <a:srgbClr val="FFFFFF"/>
                </a:solidFill>
                <a:latin typeface="Gill Sans"/>
                <a:ea typeface="Gill Sans"/>
                <a:cs typeface="Gill Sans"/>
                <a:sym typeface="Gill Sans"/>
              </a:rPr>
              <a:t> Coordination</a:t>
            </a:r>
            <a:endParaRPr b="1" i="0" sz="1800" u="none" cap="none" strike="noStrike">
              <a:solidFill>
                <a:srgbClr val="FFFFFF"/>
              </a:solidFill>
              <a:latin typeface="Gill Sans"/>
              <a:ea typeface="Gill Sans"/>
              <a:cs typeface="Gill Sans"/>
              <a:sym typeface="Gill Sans"/>
            </a:endParaRPr>
          </a:p>
        </p:txBody>
      </p:sp>
      <p:sp>
        <p:nvSpPr>
          <p:cNvPr id="203" name="Google Shape;203;p27"/>
          <p:cNvSpPr txBox="1"/>
          <p:nvPr/>
        </p:nvSpPr>
        <p:spPr>
          <a:xfrm>
            <a:off x="1129447" y="1732492"/>
            <a:ext cx="25746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i="0" lang="en-US" sz="1800" u="none" cap="none" strike="noStrike">
                <a:solidFill>
                  <a:srgbClr val="FFFFFF"/>
                </a:solidFill>
                <a:latin typeface="Gill Sans"/>
                <a:ea typeface="Gill Sans"/>
                <a:cs typeface="Gill Sans"/>
                <a:sym typeface="Gill Sans"/>
              </a:rPr>
              <a:t>Funding Governance</a:t>
            </a:r>
            <a:endParaRPr b="1" i="0" sz="1800" u="none" cap="none" strike="noStrike">
              <a:solidFill>
                <a:srgbClr val="FFFFFF"/>
              </a:solidFill>
              <a:latin typeface="Gill Sans"/>
              <a:ea typeface="Gill Sans"/>
              <a:cs typeface="Gill Sans"/>
              <a:sym typeface="Gill Sans"/>
            </a:endParaRPr>
          </a:p>
        </p:txBody>
      </p:sp>
      <p:sp>
        <p:nvSpPr>
          <p:cNvPr id="204" name="Google Shape;204;p27"/>
          <p:cNvSpPr txBox="1"/>
          <p:nvPr/>
        </p:nvSpPr>
        <p:spPr>
          <a:xfrm>
            <a:off x="5917738" y="1730738"/>
            <a:ext cx="5616000" cy="4002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rPr b="1" lang="en-US" sz="1800">
                <a:solidFill>
                  <a:srgbClr val="FFFFFF"/>
                </a:solidFill>
                <a:latin typeface="Gill Sans"/>
                <a:ea typeface="Gill Sans"/>
                <a:cs typeface="Gill Sans"/>
                <a:sym typeface="Gill Sans"/>
              </a:rPr>
              <a:t>Hosted </a:t>
            </a:r>
            <a:r>
              <a:rPr b="1" i="0" lang="en-US" sz="1800" u="none" cap="none" strike="noStrike">
                <a:solidFill>
                  <a:srgbClr val="FFFFFF"/>
                </a:solidFill>
                <a:latin typeface="Gill Sans"/>
                <a:ea typeface="Gill Sans"/>
                <a:cs typeface="Gill Sans"/>
                <a:sym typeface="Gill Sans"/>
              </a:rPr>
              <a:t>Projects</a:t>
            </a:r>
            <a:endParaRPr b="1" i="0" sz="1800" u="none" cap="none" strike="noStrike">
              <a:solidFill>
                <a:srgbClr val="FFFFFF"/>
              </a:solidFill>
              <a:latin typeface="Gill Sans"/>
              <a:ea typeface="Gill Sans"/>
              <a:cs typeface="Gill Sans"/>
              <a:sym typeface="Gill Sans"/>
            </a:endParaRPr>
          </a:p>
        </p:txBody>
      </p:sp>
      <p:sp>
        <p:nvSpPr>
          <p:cNvPr id="205" name="Google Shape;205;p27"/>
          <p:cNvSpPr/>
          <p:nvPr/>
        </p:nvSpPr>
        <p:spPr>
          <a:xfrm>
            <a:off x="10475705" y="2376784"/>
            <a:ext cx="1058100" cy="1406100"/>
          </a:xfrm>
          <a:prstGeom prst="roundRect">
            <a:avLst>
              <a:gd fmla="val 10000" name="adj"/>
            </a:avLst>
          </a:prstGeom>
          <a:solidFill>
            <a:srgbClr val="66006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206" name="Google Shape;206;p27"/>
          <p:cNvSpPr txBox="1"/>
          <p:nvPr/>
        </p:nvSpPr>
        <p:spPr>
          <a:xfrm>
            <a:off x="10506693" y="2401328"/>
            <a:ext cx="996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t/>
            </a:r>
            <a:endParaRPr b="1" i="0" u="none" cap="none" strike="noStrike">
              <a:solidFill>
                <a:srgbClr val="F3F3F3"/>
              </a:solidFill>
              <a:latin typeface="Gill Sans"/>
              <a:ea typeface="Gill Sans"/>
              <a:cs typeface="Gill Sans"/>
              <a:sym typeface="Gill Sans"/>
            </a:endParaRPr>
          </a:p>
        </p:txBody>
      </p:sp>
      <p:sp>
        <p:nvSpPr>
          <p:cNvPr id="207" name="Google Shape;207;p27"/>
          <p:cNvSpPr/>
          <p:nvPr/>
        </p:nvSpPr>
        <p:spPr>
          <a:xfrm>
            <a:off x="1129437" y="4588754"/>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208" name="Google Shape;208;p27"/>
          <p:cNvSpPr txBox="1"/>
          <p:nvPr/>
        </p:nvSpPr>
        <p:spPr>
          <a:xfrm>
            <a:off x="1157184" y="4600014"/>
            <a:ext cx="891900" cy="622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i="0" lang="en-US" sz="1200" u="none" cap="none" strike="noStrike">
                <a:solidFill>
                  <a:srgbClr val="F3F3F3"/>
                </a:solidFill>
                <a:latin typeface="Gill Sans"/>
                <a:ea typeface="Gill Sans"/>
                <a:cs typeface="Gill Sans"/>
                <a:sym typeface="Gill Sans"/>
              </a:rPr>
              <a:t>Strategy</a:t>
            </a:r>
            <a:endParaRPr b="1" i="0" sz="1200" u="none" cap="none" strike="noStrike">
              <a:solidFill>
                <a:srgbClr val="F3F3F3"/>
              </a:solidFill>
              <a:latin typeface="Gill Sans"/>
              <a:ea typeface="Gill Sans"/>
              <a:cs typeface="Gill Sans"/>
              <a:sym typeface="Gill Sans"/>
            </a:endParaRPr>
          </a:p>
        </p:txBody>
      </p:sp>
      <p:sp>
        <p:nvSpPr>
          <p:cNvPr id="209" name="Google Shape;209;p27"/>
          <p:cNvSpPr txBox="1"/>
          <p:nvPr/>
        </p:nvSpPr>
        <p:spPr>
          <a:xfrm rot="-5400000">
            <a:off x="182888" y="4375687"/>
            <a:ext cx="1333800" cy="400200"/>
          </a:xfrm>
          <a:prstGeom prst="rect">
            <a:avLst/>
          </a:prstGeom>
          <a:solidFill>
            <a:srgbClr val="666666"/>
          </a:solid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US">
                <a:solidFill>
                  <a:srgbClr val="F3F3F3"/>
                </a:solidFill>
                <a:latin typeface="Gill Sans"/>
                <a:ea typeface="Gill Sans"/>
                <a:cs typeface="Gill Sans"/>
                <a:sym typeface="Gill Sans"/>
              </a:rPr>
              <a:t>Committees</a:t>
            </a:r>
            <a:endParaRPr b="1">
              <a:solidFill>
                <a:srgbClr val="F3F3F3"/>
              </a:solidFill>
              <a:latin typeface="Gill Sans"/>
              <a:ea typeface="Gill Sans"/>
              <a:cs typeface="Gill Sans"/>
              <a:sym typeface="Gill Sans"/>
            </a:endParaRPr>
          </a:p>
        </p:txBody>
      </p:sp>
      <p:sp>
        <p:nvSpPr>
          <p:cNvPr id="210" name="Google Shape;210;p27"/>
          <p:cNvSpPr/>
          <p:nvPr/>
        </p:nvSpPr>
        <p:spPr>
          <a:xfrm>
            <a:off x="4530304" y="3885787"/>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211" name="Google Shape;211;p27"/>
          <p:cNvSpPr txBox="1"/>
          <p:nvPr/>
        </p:nvSpPr>
        <p:spPr>
          <a:xfrm>
            <a:off x="4558046" y="3907814"/>
            <a:ext cx="891900" cy="619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3F3F3"/>
                </a:solidFill>
                <a:latin typeface="Gill Sans"/>
                <a:ea typeface="Gill Sans"/>
                <a:cs typeface="Gill Sans"/>
                <a:sym typeface="Gill Sans"/>
              </a:rPr>
              <a:t>ML Workflow</a:t>
            </a:r>
            <a:endParaRPr b="1" i="0" sz="1200" u="none" cap="none" strike="noStrike">
              <a:solidFill>
                <a:srgbClr val="F3F3F3"/>
              </a:solidFill>
              <a:latin typeface="Gill Sans"/>
              <a:ea typeface="Gill Sans"/>
              <a:cs typeface="Gill Sans"/>
              <a:sym typeface="Gill Sans"/>
            </a:endParaRPr>
          </a:p>
        </p:txBody>
      </p:sp>
      <p:sp>
        <p:nvSpPr>
          <p:cNvPr id="212" name="Google Shape;212;p27"/>
          <p:cNvSpPr txBox="1"/>
          <p:nvPr/>
        </p:nvSpPr>
        <p:spPr>
          <a:xfrm>
            <a:off x="9336098" y="2400006"/>
            <a:ext cx="996600" cy="1356900"/>
          </a:xfrm>
          <a:prstGeom prst="rect">
            <a:avLst/>
          </a:prstGeom>
          <a:noFill/>
          <a:ln>
            <a:noFill/>
          </a:ln>
        </p:spPr>
        <p:txBody>
          <a:bodyPr anchorCtr="0" anchor="ctr" bIns="72375" lIns="72375" spcFirstLastPara="1" rIns="72375" wrap="square" tIns="72375">
            <a:noAutofit/>
          </a:bodyPr>
          <a:lstStyle/>
          <a:p>
            <a:pPr indent="0" lvl="0" marL="0" marR="0" rtl="0" algn="ctr">
              <a:lnSpc>
                <a:spcPct val="90000"/>
              </a:lnSpc>
              <a:spcBef>
                <a:spcPts val="0"/>
              </a:spcBef>
              <a:spcAft>
                <a:spcPts val="0"/>
              </a:spcAft>
              <a:buClr>
                <a:srgbClr val="000000"/>
              </a:buClr>
              <a:buSzPts val="1500"/>
              <a:buFont typeface="Arial"/>
              <a:buNone/>
            </a:pPr>
            <a:r>
              <a:rPr b="1" lang="en-US" sz="3000">
                <a:solidFill>
                  <a:srgbClr val="FFFFFF"/>
                </a:solidFill>
                <a:latin typeface="Gill Sans"/>
                <a:ea typeface="Gill Sans"/>
                <a:cs typeface="Gill Sans"/>
                <a:sym typeface="Gill Sans"/>
              </a:rPr>
              <a:t>...</a:t>
            </a:r>
            <a:endParaRPr b="1" i="0" sz="3000" u="none" cap="none" strike="noStrike">
              <a:solidFill>
                <a:srgbClr val="FFFFFF"/>
              </a:solidFill>
              <a:latin typeface="Gill Sans"/>
              <a:ea typeface="Gill Sans"/>
              <a:cs typeface="Gill Sans"/>
              <a:sym typeface="Gill Sans"/>
            </a:endParaRPr>
          </a:p>
        </p:txBody>
      </p:sp>
      <p:sp>
        <p:nvSpPr>
          <p:cNvPr id="213" name="Google Shape;213;p27"/>
          <p:cNvSpPr/>
          <p:nvPr/>
        </p:nvSpPr>
        <p:spPr>
          <a:xfrm>
            <a:off x="4527979" y="4588762"/>
            <a:ext cx="947400" cy="645000"/>
          </a:xfrm>
          <a:prstGeom prst="roundRect">
            <a:avLst>
              <a:gd fmla="val 10000" name="adj"/>
            </a:avLst>
          </a:prstGeom>
          <a:solidFill>
            <a:srgbClr val="8EBBFF"/>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200"/>
              <a:buFont typeface="Arial"/>
              <a:buNone/>
            </a:pPr>
            <a:r>
              <a:t/>
            </a:r>
            <a:endParaRPr b="1" i="0" sz="1200" u="none" cap="none" strike="noStrike">
              <a:solidFill>
                <a:srgbClr val="F3F3F3"/>
              </a:solidFill>
              <a:latin typeface="Gill Sans"/>
              <a:ea typeface="Gill Sans"/>
              <a:cs typeface="Gill Sans"/>
              <a:sym typeface="Gill Sans"/>
            </a:endParaRPr>
          </a:p>
        </p:txBody>
      </p:sp>
      <p:sp>
        <p:nvSpPr>
          <p:cNvPr id="214" name="Google Shape;214;p27"/>
          <p:cNvSpPr txBox="1"/>
          <p:nvPr/>
        </p:nvSpPr>
        <p:spPr>
          <a:xfrm>
            <a:off x="4555721" y="4610789"/>
            <a:ext cx="891900" cy="619500"/>
          </a:xfrm>
          <a:prstGeom prst="rect">
            <a:avLst/>
          </a:prstGeom>
          <a:noFill/>
          <a:ln>
            <a:noFill/>
          </a:ln>
        </p:spPr>
        <p:txBody>
          <a:bodyPr anchorCtr="0" anchor="ctr" bIns="57150" lIns="57150" spcFirstLastPara="1" rIns="57150" wrap="square" tIns="57150">
            <a:noAutofit/>
          </a:bodyPr>
          <a:lstStyle/>
          <a:p>
            <a:pPr indent="0" lvl="0" marL="0" marR="0" rtl="0" algn="ctr">
              <a:lnSpc>
                <a:spcPct val="90000"/>
              </a:lnSpc>
              <a:spcBef>
                <a:spcPts val="0"/>
              </a:spcBef>
              <a:spcAft>
                <a:spcPts val="0"/>
              </a:spcAft>
              <a:buClr>
                <a:srgbClr val="000000"/>
              </a:buClr>
              <a:buSzPts val="1400"/>
              <a:buFont typeface="Arial"/>
              <a:buNone/>
            </a:pPr>
            <a:r>
              <a:rPr b="1" lang="en-US" sz="1200">
                <a:solidFill>
                  <a:srgbClr val="F3F3F3"/>
                </a:solidFill>
                <a:latin typeface="Gill Sans"/>
                <a:ea typeface="Gill Sans"/>
                <a:cs typeface="Gill Sans"/>
                <a:sym typeface="Gill Sans"/>
              </a:rPr>
              <a:t>Trusted AI</a:t>
            </a:r>
            <a:endParaRPr b="1" sz="1200">
              <a:solidFill>
                <a:srgbClr val="F3F3F3"/>
              </a:solidFill>
              <a:latin typeface="Gill Sans"/>
              <a:ea typeface="Gill Sans"/>
              <a:cs typeface="Gill Sans"/>
              <a:sym typeface="Gill Sans"/>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8" name="Shape 218"/>
        <p:cNvGrpSpPr/>
        <p:nvPr/>
      </p:nvGrpSpPr>
      <p:grpSpPr>
        <a:xfrm>
          <a:off x="0" y="0"/>
          <a:ext cx="0" cy="0"/>
          <a:chOff x="0" y="0"/>
          <a:chExt cx="0" cy="0"/>
        </a:xfrm>
      </p:grpSpPr>
      <p:pic>
        <p:nvPicPr>
          <p:cNvPr id="219" name="Google Shape;219;p28"/>
          <p:cNvPicPr preferRelativeResize="0"/>
          <p:nvPr/>
        </p:nvPicPr>
        <p:blipFill>
          <a:blip r:embed="rId3">
            <a:alphaModFix/>
          </a:blip>
          <a:stretch>
            <a:fillRect/>
          </a:stretch>
        </p:blipFill>
        <p:spPr>
          <a:xfrm>
            <a:off x="0" y="0"/>
            <a:ext cx="12191999" cy="6858003"/>
          </a:xfrm>
          <a:prstGeom prst="rect">
            <a:avLst/>
          </a:prstGeom>
          <a:noFill/>
          <a:ln>
            <a:noFill/>
          </a:ln>
        </p:spPr>
      </p:pic>
      <p:sp>
        <p:nvSpPr>
          <p:cNvPr id="220" name="Google Shape;220;p28"/>
          <p:cNvSpPr txBox="1"/>
          <p:nvPr>
            <p:ph type="title"/>
          </p:nvPr>
        </p:nvSpPr>
        <p:spPr>
          <a:xfrm>
            <a:off x="624840" y="365126"/>
            <a:ext cx="10933800" cy="935700"/>
          </a:xfrm>
          <a:prstGeom prst="rect">
            <a:avLst/>
          </a:prstGeom>
          <a:noFill/>
          <a:ln>
            <a:noFill/>
          </a:ln>
        </p:spPr>
        <p:txBody>
          <a:bodyPr anchorCtr="0" anchor="ctr" bIns="45700" lIns="91425" spcFirstLastPara="1" rIns="91425" wrap="square" tIns="45700">
            <a:noAutofit/>
          </a:bodyPr>
          <a:lstStyle/>
          <a:p>
            <a:pPr indent="0" lvl="0" marL="0" rtl="0" algn="l">
              <a:lnSpc>
                <a:spcPct val="90000"/>
              </a:lnSpc>
              <a:spcBef>
                <a:spcPts val="0"/>
              </a:spcBef>
              <a:spcAft>
                <a:spcPts val="0"/>
              </a:spcAft>
              <a:buClr>
                <a:srgbClr val="168FDF"/>
              </a:buClr>
              <a:buSzPts val="3600"/>
              <a:buFont typeface="Gill Sans"/>
              <a:buNone/>
            </a:pPr>
            <a:r>
              <a:rPr lang="en-US"/>
              <a:t>Governing Board</a:t>
            </a:r>
            <a:endParaRPr/>
          </a:p>
        </p:txBody>
      </p:sp>
      <p:sp>
        <p:nvSpPr>
          <p:cNvPr id="221" name="Google Shape;221;p28"/>
          <p:cNvSpPr txBox="1"/>
          <p:nvPr>
            <p:ph idx="1" type="body"/>
          </p:nvPr>
        </p:nvSpPr>
        <p:spPr>
          <a:xfrm>
            <a:off x="624840" y="1335088"/>
            <a:ext cx="10933800" cy="4351200"/>
          </a:xfrm>
          <a:prstGeom prst="rect">
            <a:avLst/>
          </a:prstGeom>
          <a:noFill/>
          <a:ln>
            <a:noFill/>
          </a:ln>
        </p:spPr>
        <p:txBody>
          <a:bodyPr anchorCtr="0" anchor="ctr" bIns="45700" lIns="91425" spcFirstLastPara="1" rIns="91425" wrap="square" tIns="45700">
            <a:noAutofit/>
          </a:bodyPr>
          <a:lstStyle/>
          <a:p>
            <a:pPr indent="-228600" lvl="0" marL="228600" rtl="0" algn="l">
              <a:lnSpc>
                <a:spcPct val="115000"/>
              </a:lnSpc>
              <a:spcBef>
                <a:spcPts val="0"/>
              </a:spcBef>
              <a:spcAft>
                <a:spcPts val="0"/>
              </a:spcAft>
              <a:buClr>
                <a:srgbClr val="FFFFFF"/>
              </a:buClr>
              <a:buSzPts val="2800"/>
              <a:buChar char="›"/>
            </a:pPr>
            <a:r>
              <a:rPr lang="en-US">
                <a:solidFill>
                  <a:srgbClr val="FFFFFF"/>
                </a:solidFill>
              </a:rPr>
              <a:t>Composition:</a:t>
            </a:r>
            <a:endParaRPr>
              <a:solidFill>
                <a:srgbClr val="FFFFFF"/>
              </a:solidFill>
            </a:endParaRPr>
          </a:p>
          <a:p>
            <a:pPr indent="-215900" lvl="1" marL="685800" rtl="0" algn="l">
              <a:lnSpc>
                <a:spcPct val="115000"/>
              </a:lnSpc>
              <a:spcBef>
                <a:spcPts val="500"/>
              </a:spcBef>
              <a:spcAft>
                <a:spcPts val="0"/>
              </a:spcAft>
              <a:buClr>
                <a:srgbClr val="FFFFFF"/>
              </a:buClr>
              <a:buSzPts val="2400"/>
              <a:buChar char="›"/>
            </a:pPr>
            <a:r>
              <a:rPr lang="en-US" sz="2400">
                <a:solidFill>
                  <a:srgbClr val="FFFFFF"/>
                </a:solidFill>
              </a:rPr>
              <a:t>Appointees of Premier Members</a:t>
            </a:r>
            <a:endParaRPr sz="2400">
              <a:solidFill>
                <a:srgbClr val="FFFFFF"/>
              </a:solidFill>
            </a:endParaRPr>
          </a:p>
          <a:p>
            <a:pPr indent="-215900" lvl="1" marL="685800" rtl="0" algn="l">
              <a:lnSpc>
                <a:spcPct val="115000"/>
              </a:lnSpc>
              <a:spcBef>
                <a:spcPts val="500"/>
              </a:spcBef>
              <a:spcAft>
                <a:spcPts val="0"/>
              </a:spcAft>
              <a:buClr>
                <a:srgbClr val="FFFFFF"/>
              </a:buClr>
              <a:buSzPts val="2400"/>
              <a:buChar char="›"/>
            </a:pPr>
            <a:r>
              <a:rPr lang="en-US" sz="2400">
                <a:solidFill>
                  <a:srgbClr val="FFFFFF"/>
                </a:solidFill>
              </a:rPr>
              <a:t>Representative of General Members (elected annually)</a:t>
            </a:r>
            <a:endParaRPr sz="2400">
              <a:solidFill>
                <a:srgbClr val="FFFFFF"/>
              </a:solidFill>
            </a:endParaRPr>
          </a:p>
          <a:p>
            <a:pPr indent="-215900" lvl="1" marL="685800" rtl="0" algn="l">
              <a:lnSpc>
                <a:spcPct val="115000"/>
              </a:lnSpc>
              <a:spcBef>
                <a:spcPts val="500"/>
              </a:spcBef>
              <a:spcAft>
                <a:spcPts val="0"/>
              </a:spcAft>
              <a:buClr>
                <a:srgbClr val="FFFFFF"/>
              </a:buClr>
              <a:buSzPts val="2400"/>
              <a:buChar char="›"/>
            </a:pPr>
            <a:r>
              <a:rPr lang="en-US" sz="2400">
                <a:solidFill>
                  <a:srgbClr val="FFFFFF"/>
                </a:solidFill>
              </a:rPr>
              <a:t>TAC Chair (elected annually)</a:t>
            </a:r>
            <a:endParaRPr sz="2400">
              <a:solidFill>
                <a:srgbClr val="FFFFFF"/>
              </a:solidFill>
            </a:endParaRPr>
          </a:p>
          <a:p>
            <a:pPr indent="-228600" lvl="0" marL="228600" marR="0" rtl="0" algn="l">
              <a:lnSpc>
                <a:spcPct val="115000"/>
              </a:lnSpc>
              <a:spcBef>
                <a:spcPts val="500"/>
              </a:spcBef>
              <a:spcAft>
                <a:spcPts val="0"/>
              </a:spcAft>
              <a:buClr>
                <a:srgbClr val="FFFFFF"/>
              </a:buClr>
              <a:buSzPts val="2800"/>
              <a:buFont typeface="Helvetica Neue"/>
              <a:buChar char="›"/>
            </a:pPr>
            <a:r>
              <a:rPr lang="en-US">
                <a:solidFill>
                  <a:srgbClr val="FFFFFF"/>
                </a:solidFill>
              </a:rPr>
              <a:t>Responsibilities include:</a:t>
            </a:r>
            <a:endParaRPr>
              <a:solidFill>
                <a:srgbClr val="FFFFFF"/>
              </a:solidFill>
            </a:endParaRPr>
          </a:p>
          <a:p>
            <a:pPr indent="-215900" lvl="1" marL="685800" marR="0" rtl="0" algn="l">
              <a:lnSpc>
                <a:spcPct val="115000"/>
              </a:lnSpc>
              <a:spcBef>
                <a:spcPts val="500"/>
              </a:spcBef>
              <a:spcAft>
                <a:spcPts val="0"/>
              </a:spcAft>
              <a:buClr>
                <a:srgbClr val="FFFFFF"/>
              </a:buClr>
              <a:buSzPts val="2400"/>
              <a:buFont typeface="Helvetica Neue"/>
              <a:buChar char="›"/>
            </a:pPr>
            <a:r>
              <a:rPr lang="en-US" sz="2400">
                <a:solidFill>
                  <a:srgbClr val="FFFFFF"/>
                </a:solidFill>
              </a:rPr>
              <a:t>Strategic direction and evolution of the LF AI &amp; Data Foundation</a:t>
            </a:r>
            <a:endParaRPr sz="2400">
              <a:solidFill>
                <a:srgbClr val="FFFFFF"/>
              </a:solidFill>
            </a:endParaRPr>
          </a:p>
          <a:p>
            <a:pPr indent="-215900" lvl="1" marL="685800" marR="0" rtl="0" algn="l">
              <a:lnSpc>
                <a:spcPct val="115000"/>
              </a:lnSpc>
              <a:spcBef>
                <a:spcPts val="500"/>
              </a:spcBef>
              <a:spcAft>
                <a:spcPts val="0"/>
              </a:spcAft>
              <a:buClr>
                <a:srgbClr val="FFFFFF"/>
              </a:buClr>
              <a:buSzPts val="2400"/>
              <a:buChar char="›"/>
            </a:pPr>
            <a:r>
              <a:rPr lang="en-US" sz="2400">
                <a:solidFill>
                  <a:srgbClr val="FFFFFF"/>
                </a:solidFill>
              </a:rPr>
              <a:t>Funding the Foundation</a:t>
            </a:r>
            <a:endParaRPr sz="2400">
              <a:solidFill>
                <a:srgbClr val="FFFFFF"/>
              </a:solidFill>
            </a:endParaRPr>
          </a:p>
          <a:p>
            <a:pPr indent="-215900" lvl="1" marL="685800" marR="0" rtl="0" algn="l">
              <a:lnSpc>
                <a:spcPct val="115000"/>
              </a:lnSpc>
              <a:spcBef>
                <a:spcPts val="500"/>
              </a:spcBef>
              <a:spcAft>
                <a:spcPts val="0"/>
              </a:spcAft>
              <a:buClr>
                <a:srgbClr val="FFFFFF"/>
              </a:buClr>
              <a:buSzPts val="2400"/>
              <a:buChar char="›"/>
            </a:pPr>
            <a:r>
              <a:rPr lang="en-US" sz="2400">
                <a:solidFill>
                  <a:srgbClr val="FFFFFF"/>
                </a:solidFill>
              </a:rPr>
              <a:t>Approving Graduate projects</a:t>
            </a:r>
            <a:endParaRPr sz="2400">
              <a:solidFill>
                <a:srgbClr val="FFFFFF"/>
              </a:solidFill>
            </a:endParaRPr>
          </a:p>
          <a:p>
            <a:pPr indent="-228600" lvl="0" marL="228600" marR="0" rtl="0" algn="l">
              <a:lnSpc>
                <a:spcPct val="115000"/>
              </a:lnSpc>
              <a:spcBef>
                <a:spcPts val="500"/>
              </a:spcBef>
              <a:spcAft>
                <a:spcPts val="0"/>
              </a:spcAft>
              <a:buClr>
                <a:srgbClr val="FFFFFF"/>
              </a:buClr>
              <a:buSzPts val="2800"/>
              <a:buFont typeface="Helvetica Neue"/>
              <a:buChar char="›"/>
            </a:pPr>
            <a:r>
              <a:rPr lang="en-US">
                <a:solidFill>
                  <a:srgbClr val="FFFFFF"/>
                </a:solidFill>
              </a:rPr>
              <a:t>Meet</a:t>
            </a:r>
            <a:r>
              <a:rPr lang="en-US">
                <a:solidFill>
                  <a:srgbClr val="FFFFFF"/>
                </a:solidFill>
              </a:rPr>
              <a:t>s</a:t>
            </a:r>
            <a:r>
              <a:rPr lang="en-US">
                <a:solidFill>
                  <a:srgbClr val="FFFFFF"/>
                </a:solidFill>
              </a:rPr>
              <a:t> monthly over a conference call </a:t>
            </a:r>
            <a:endParaRPr>
              <a:solidFill>
                <a:srgbClr val="FFFFFF"/>
              </a:solidFill>
            </a:endParaRPr>
          </a:p>
        </p:txBody>
      </p:sp>
      <p:sp>
        <p:nvSpPr>
          <p:cNvPr id="222" name="Google Shape;222;p28"/>
          <p:cNvSpPr txBox="1"/>
          <p:nvPr>
            <p:ph idx="12" type="sldNum"/>
          </p:nvPr>
        </p:nvSpPr>
        <p:spPr>
          <a:xfrm>
            <a:off x="11824339" y="6583680"/>
            <a:ext cx="367800" cy="274200"/>
          </a:xfrm>
          <a:prstGeom prst="rect">
            <a:avLst/>
          </a:prstGeom>
        </p:spPr>
        <p:txBody>
          <a:bodyPr anchorCtr="0" anchor="ctr" bIns="45700" lIns="91425" spcFirstLastPara="1" rIns="91425" wrap="square" tIns="45700">
            <a:noAutofit/>
          </a:bodyPr>
          <a:lstStyle/>
          <a:p>
            <a:pPr indent="0" lvl="0" marL="0" rtl="0" algn="r">
              <a:spcBef>
                <a:spcPts val="0"/>
              </a:spcBef>
              <a:spcAft>
                <a:spcPts val="0"/>
              </a:spcAft>
              <a:buClr>
                <a:srgbClr val="000000"/>
              </a:buClr>
              <a:buFont typeface="Arial"/>
              <a:buNone/>
            </a:pPr>
            <a:fld id="{00000000-1234-1234-1234-123412341234}" type="slidenum">
              <a:rPr lang="en-US"/>
              <a:t>‹#›</a:t>
            </a:fld>
            <a:endParaRPr/>
          </a:p>
        </p:txBody>
      </p:sp>
      <p:sp>
        <p:nvSpPr>
          <p:cNvPr id="223" name="Google Shape;223;p28"/>
          <p:cNvSpPr txBox="1"/>
          <p:nvPr/>
        </p:nvSpPr>
        <p:spPr>
          <a:xfrm>
            <a:off x="0" y="0"/>
            <a:ext cx="3000000" cy="3000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a:t>https://wiki.deeplearningfoundation.org/pages/viewpage.action?pageId=7733341</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The Linux Foundation">
      <a:dk1>
        <a:srgbClr val="3F3F3F"/>
      </a:dk1>
      <a:lt1>
        <a:srgbClr val="FFFFFF"/>
      </a:lt1>
      <a:dk2>
        <a:srgbClr val="00183C"/>
      </a:dk2>
      <a:lt2>
        <a:srgbClr val="FFFFFF"/>
      </a:lt2>
      <a:accent1>
        <a:srgbClr val="168FDF"/>
      </a:accent1>
      <a:accent2>
        <a:srgbClr val="FCD672"/>
      </a:accent2>
      <a:accent3>
        <a:srgbClr val="10CFC9"/>
      </a:accent3>
      <a:accent4>
        <a:srgbClr val="7564A0"/>
      </a:accent4>
      <a:accent5>
        <a:srgbClr val="FEAA61"/>
      </a:accent5>
      <a:accent6>
        <a:srgbClr val="A1A1A4"/>
      </a:accent6>
      <a:hlink>
        <a:srgbClr val="168FDF"/>
      </a:hlink>
      <a:folHlink>
        <a:srgbClr val="168FD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